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9"/>
  </p:notesMasterIdLst>
  <p:handoutMasterIdLst>
    <p:handoutMasterId r:id="rId180"/>
  </p:handoutMasterIdLst>
  <p:sldIdLst>
    <p:sldId id="704" r:id="rId2"/>
    <p:sldId id="16539" r:id="rId3"/>
    <p:sldId id="16552" r:id="rId4"/>
    <p:sldId id="16540" r:id="rId5"/>
    <p:sldId id="16538" r:id="rId6"/>
    <p:sldId id="256" r:id="rId7"/>
    <p:sldId id="692" r:id="rId8"/>
    <p:sldId id="16541" r:id="rId9"/>
    <p:sldId id="750" r:id="rId10"/>
    <p:sldId id="738" r:id="rId11"/>
    <p:sldId id="527" r:id="rId12"/>
    <p:sldId id="723" r:id="rId13"/>
    <p:sldId id="749" r:id="rId14"/>
    <p:sldId id="722" r:id="rId15"/>
    <p:sldId id="724" r:id="rId16"/>
    <p:sldId id="725" r:id="rId17"/>
    <p:sldId id="16429" r:id="rId18"/>
    <p:sldId id="721" r:id="rId19"/>
    <p:sldId id="16542" r:id="rId20"/>
    <p:sldId id="16543" r:id="rId21"/>
    <p:sldId id="16544" r:id="rId22"/>
    <p:sldId id="16545" r:id="rId23"/>
    <p:sldId id="720" r:id="rId24"/>
    <p:sldId id="726" r:id="rId25"/>
    <p:sldId id="719" r:id="rId26"/>
    <p:sldId id="16528" r:id="rId27"/>
    <p:sldId id="711" r:id="rId28"/>
    <p:sldId id="710" r:id="rId29"/>
    <p:sldId id="718" r:id="rId30"/>
    <p:sldId id="712" r:id="rId31"/>
    <p:sldId id="701" r:id="rId32"/>
    <p:sldId id="16521" r:id="rId33"/>
    <p:sldId id="714" r:id="rId34"/>
    <p:sldId id="702" r:id="rId35"/>
    <p:sldId id="728" r:id="rId36"/>
    <p:sldId id="727" r:id="rId37"/>
    <p:sldId id="705" r:id="rId38"/>
    <p:sldId id="675" r:id="rId39"/>
    <p:sldId id="671" r:id="rId40"/>
    <p:sldId id="672" r:id="rId41"/>
    <p:sldId id="668" r:id="rId42"/>
    <p:sldId id="739" r:id="rId43"/>
    <p:sldId id="16522" r:id="rId44"/>
    <p:sldId id="740" r:id="rId45"/>
    <p:sldId id="741" r:id="rId46"/>
    <p:sldId id="742" r:id="rId47"/>
    <p:sldId id="669" r:id="rId48"/>
    <p:sldId id="16529" r:id="rId49"/>
    <p:sldId id="729" r:id="rId50"/>
    <p:sldId id="659" r:id="rId51"/>
    <p:sldId id="744" r:id="rId52"/>
    <p:sldId id="730" r:id="rId53"/>
    <p:sldId id="743" r:id="rId54"/>
    <p:sldId id="731" r:id="rId55"/>
    <p:sldId id="735" r:id="rId56"/>
    <p:sldId id="734" r:id="rId57"/>
    <p:sldId id="16546" r:id="rId58"/>
    <p:sldId id="733" r:id="rId59"/>
    <p:sldId id="670" r:id="rId60"/>
    <p:sldId id="16351" r:id="rId61"/>
    <p:sldId id="16530" r:id="rId62"/>
    <p:sldId id="16531" r:id="rId63"/>
    <p:sldId id="16532" r:id="rId64"/>
    <p:sldId id="16533" r:id="rId65"/>
    <p:sldId id="16534" r:id="rId66"/>
    <p:sldId id="16536" r:id="rId67"/>
    <p:sldId id="16553" r:id="rId68"/>
    <p:sldId id="16535" r:id="rId69"/>
    <p:sldId id="16537" r:id="rId70"/>
    <p:sldId id="736" r:id="rId71"/>
    <p:sldId id="691" r:id="rId72"/>
    <p:sldId id="696" r:id="rId73"/>
    <p:sldId id="746" r:id="rId74"/>
    <p:sldId id="16525" r:id="rId75"/>
    <p:sldId id="683" r:id="rId76"/>
    <p:sldId id="16547" r:id="rId77"/>
    <p:sldId id="16399" r:id="rId78"/>
    <p:sldId id="16462" r:id="rId79"/>
    <p:sldId id="16473" r:id="rId80"/>
    <p:sldId id="16509" r:id="rId81"/>
    <p:sldId id="16510" r:id="rId82"/>
    <p:sldId id="16443" r:id="rId83"/>
    <p:sldId id="16444" r:id="rId84"/>
    <p:sldId id="16445" r:id="rId85"/>
    <p:sldId id="16511" r:id="rId86"/>
    <p:sldId id="16446" r:id="rId87"/>
    <p:sldId id="16449" r:id="rId88"/>
    <p:sldId id="16450" r:id="rId89"/>
    <p:sldId id="16434" r:id="rId90"/>
    <p:sldId id="16436" r:id="rId91"/>
    <p:sldId id="16451" r:id="rId92"/>
    <p:sldId id="16437" r:id="rId93"/>
    <p:sldId id="16526" r:id="rId94"/>
    <p:sldId id="688" r:id="rId95"/>
    <p:sldId id="16319" r:id="rId96"/>
    <p:sldId id="16280" r:id="rId97"/>
    <p:sldId id="16419" r:id="rId98"/>
    <p:sldId id="16243" r:id="rId99"/>
    <p:sldId id="16244" r:id="rId100"/>
    <p:sldId id="16245" r:id="rId101"/>
    <p:sldId id="16247" r:id="rId102"/>
    <p:sldId id="16291" r:id="rId103"/>
    <p:sldId id="16239" r:id="rId104"/>
    <p:sldId id="16292" r:id="rId105"/>
    <p:sldId id="16325" r:id="rId106"/>
    <p:sldId id="16338" r:id="rId107"/>
    <p:sldId id="16389" r:id="rId108"/>
    <p:sldId id="16330" r:id="rId109"/>
    <p:sldId id="16329" r:id="rId110"/>
    <p:sldId id="16331" r:id="rId111"/>
    <p:sldId id="16387" r:id="rId112"/>
    <p:sldId id="16388" r:id="rId113"/>
    <p:sldId id="16336" r:id="rId114"/>
    <p:sldId id="16335" r:id="rId115"/>
    <p:sldId id="16337" r:id="rId116"/>
    <p:sldId id="16356" r:id="rId117"/>
    <p:sldId id="16390" r:id="rId118"/>
    <p:sldId id="16391" r:id="rId119"/>
    <p:sldId id="16512" r:id="rId120"/>
    <p:sldId id="16317" r:id="rId121"/>
    <p:sldId id="16392" r:id="rId122"/>
    <p:sldId id="16393" r:id="rId123"/>
    <p:sldId id="16326" r:id="rId124"/>
    <p:sldId id="16305" r:id="rId125"/>
    <p:sldId id="16363" r:id="rId126"/>
    <p:sldId id="16364" r:id="rId127"/>
    <p:sldId id="16306" r:id="rId128"/>
    <p:sldId id="16376" r:id="rId129"/>
    <p:sldId id="16241" r:id="rId130"/>
    <p:sldId id="16313" r:id="rId131"/>
    <p:sldId id="16365" r:id="rId132"/>
    <p:sldId id="16368" r:id="rId133"/>
    <p:sldId id="16360" r:id="rId134"/>
    <p:sldId id="16361" r:id="rId135"/>
    <p:sldId id="16435" r:id="rId136"/>
    <p:sldId id="16513" r:id="rId137"/>
    <p:sldId id="16514" r:id="rId138"/>
    <p:sldId id="16439" r:id="rId139"/>
    <p:sldId id="16440" r:id="rId140"/>
    <p:sldId id="16438" r:id="rId141"/>
    <p:sldId id="16515" r:id="rId142"/>
    <p:sldId id="16516" r:id="rId143"/>
    <p:sldId id="16517" r:id="rId144"/>
    <p:sldId id="16362" r:id="rId145"/>
    <p:sldId id="16307" r:id="rId146"/>
    <p:sldId id="16213" r:id="rId147"/>
    <p:sldId id="16312" r:id="rId148"/>
    <p:sldId id="16425" r:id="rId149"/>
    <p:sldId id="16369" r:id="rId150"/>
    <p:sldId id="16370" r:id="rId151"/>
    <p:sldId id="16373" r:id="rId152"/>
    <p:sldId id="16372" r:id="rId153"/>
    <p:sldId id="16371" r:id="rId154"/>
    <p:sldId id="16374" r:id="rId155"/>
    <p:sldId id="16375" r:id="rId156"/>
    <p:sldId id="16548" r:id="rId157"/>
    <p:sldId id="16550" r:id="rId158"/>
    <p:sldId id="16549" r:id="rId159"/>
    <p:sldId id="16551" r:id="rId160"/>
    <p:sldId id="16519" r:id="rId161"/>
    <p:sldId id="637" r:id="rId162"/>
    <p:sldId id="642" r:id="rId163"/>
    <p:sldId id="506" r:id="rId164"/>
    <p:sldId id="529" r:id="rId165"/>
    <p:sldId id="593" r:id="rId166"/>
    <p:sldId id="594" r:id="rId167"/>
    <p:sldId id="643" r:id="rId168"/>
    <p:sldId id="603" r:id="rId169"/>
    <p:sldId id="581" r:id="rId170"/>
    <p:sldId id="605" r:id="rId171"/>
    <p:sldId id="604" r:id="rId172"/>
    <p:sldId id="595" r:id="rId173"/>
    <p:sldId id="610" r:id="rId174"/>
    <p:sldId id="528" r:id="rId175"/>
    <p:sldId id="635" r:id="rId176"/>
    <p:sldId id="644" r:id="rId177"/>
    <p:sldId id="645" r:id="rId17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02B"/>
    <a:srgbClr val="FFFFFF"/>
    <a:srgbClr val="18D40A"/>
    <a:srgbClr val="1109FA"/>
    <a:srgbClr val="25FFD5"/>
    <a:srgbClr val="12DB00"/>
    <a:srgbClr val="CE02B6"/>
    <a:srgbClr val="000000"/>
    <a:srgbClr val="0024F7"/>
    <a:srgbClr val="8686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handoutMaster" Target="handoutMasters/handout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428F3E-3384-45C0-9D59-CE0F6F1D3B8C}" type="doc">
      <dgm:prSet loTypeId="urn:microsoft.com/office/officeart/2005/8/layout/chevron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it-IT"/>
        </a:p>
      </dgm:t>
    </dgm:pt>
    <dgm:pt modelId="{CB5B961D-B9DE-49DF-A123-3509D7EBBDEC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A</a:t>
          </a:r>
        </a:p>
      </dgm:t>
    </dgm:pt>
    <dgm:pt modelId="{2564603C-9D57-4FBE-9326-97BEEDEE35BC}" type="parTrans" cxnId="{AD0DE745-4762-4CC6-B359-AB7EDA0A50A2}">
      <dgm:prSet/>
      <dgm:spPr/>
      <dgm:t>
        <a:bodyPr/>
        <a:lstStyle/>
        <a:p>
          <a:endParaRPr lang="it-IT">
            <a:solidFill>
              <a:schemeClr val="tx1"/>
            </a:solidFill>
          </a:endParaRPr>
        </a:p>
      </dgm:t>
    </dgm:pt>
    <dgm:pt modelId="{73BD53E0-B7FE-4530-9102-2FD58A5AF265}" type="sibTrans" cxnId="{AD0DE745-4762-4CC6-B359-AB7EDA0A50A2}">
      <dgm:prSet/>
      <dgm:spPr/>
      <dgm:t>
        <a:bodyPr/>
        <a:lstStyle/>
        <a:p>
          <a:endParaRPr lang="it-IT">
            <a:solidFill>
              <a:schemeClr val="tx1"/>
            </a:solidFill>
          </a:endParaRPr>
        </a:p>
      </dgm:t>
    </dgm:pt>
    <dgm:pt modelId="{6FAC915F-7F09-4758-8871-020EC5BF096E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B</a:t>
          </a:r>
        </a:p>
      </dgm:t>
    </dgm:pt>
    <dgm:pt modelId="{07FA3D61-6E18-4FB8-BE32-D6D0AE1129B9}" type="parTrans" cxnId="{4A2EE006-DFF6-4380-8127-038295A009CD}">
      <dgm:prSet/>
      <dgm:spPr/>
      <dgm:t>
        <a:bodyPr/>
        <a:lstStyle/>
        <a:p>
          <a:endParaRPr lang="it-IT">
            <a:solidFill>
              <a:schemeClr val="tx1"/>
            </a:solidFill>
          </a:endParaRPr>
        </a:p>
      </dgm:t>
    </dgm:pt>
    <dgm:pt modelId="{AB9E6EBC-A419-400B-BBFB-C8234EE3D87C}" type="sibTrans" cxnId="{4A2EE006-DFF6-4380-8127-038295A009CD}">
      <dgm:prSet/>
      <dgm:spPr/>
      <dgm:t>
        <a:bodyPr/>
        <a:lstStyle/>
        <a:p>
          <a:endParaRPr lang="it-IT">
            <a:solidFill>
              <a:schemeClr val="tx1"/>
            </a:solidFill>
          </a:endParaRPr>
        </a:p>
      </dgm:t>
    </dgm:pt>
    <dgm:pt modelId="{9201DDAB-608F-440F-8B3C-B35F105527C2}">
      <dgm:prSet phldrT="[Text]"/>
      <dgm:spPr/>
      <dgm:t>
        <a:bodyPr/>
        <a:lstStyle/>
        <a:p>
          <a:r>
            <a:rPr lang="it-IT" dirty="0">
              <a:solidFill>
                <a:schemeClr val="tx1"/>
              </a:solidFill>
            </a:rPr>
            <a:t>C</a:t>
          </a:r>
        </a:p>
      </dgm:t>
    </dgm:pt>
    <dgm:pt modelId="{7DEC6C81-8D61-4FF0-95AE-A8D12E760A03}" type="parTrans" cxnId="{B50E0754-DAB7-4779-9694-27AB6631BB67}">
      <dgm:prSet/>
      <dgm:spPr/>
      <dgm:t>
        <a:bodyPr/>
        <a:lstStyle/>
        <a:p>
          <a:endParaRPr lang="it-IT">
            <a:solidFill>
              <a:schemeClr val="tx1"/>
            </a:solidFill>
          </a:endParaRPr>
        </a:p>
      </dgm:t>
    </dgm:pt>
    <dgm:pt modelId="{2C9219A7-45B6-4DB3-848A-6FC6D92F4529}" type="sibTrans" cxnId="{B50E0754-DAB7-4779-9694-27AB6631BB67}">
      <dgm:prSet/>
      <dgm:spPr/>
      <dgm:t>
        <a:bodyPr/>
        <a:lstStyle/>
        <a:p>
          <a:endParaRPr lang="it-IT">
            <a:solidFill>
              <a:schemeClr val="tx1"/>
            </a:solidFill>
          </a:endParaRPr>
        </a:p>
      </dgm:t>
    </dgm:pt>
    <dgm:pt modelId="{8091F62D-9F44-4D18-9466-92136D956F8F}" type="pres">
      <dgm:prSet presAssocID="{59428F3E-3384-45C0-9D59-CE0F6F1D3B8C}" presName="linearFlow" presStyleCnt="0">
        <dgm:presLayoutVars>
          <dgm:dir/>
          <dgm:animLvl val="lvl"/>
          <dgm:resizeHandles val="exact"/>
        </dgm:presLayoutVars>
      </dgm:prSet>
      <dgm:spPr/>
    </dgm:pt>
    <dgm:pt modelId="{FEB59CB1-ECDD-4824-BC39-2D80275A9020}" type="pres">
      <dgm:prSet presAssocID="{CB5B961D-B9DE-49DF-A123-3509D7EBBDEC}" presName="composite" presStyleCnt="0"/>
      <dgm:spPr/>
    </dgm:pt>
    <dgm:pt modelId="{E550D1F8-558E-41FC-AC5E-519BFAA6ADD3}" type="pres">
      <dgm:prSet presAssocID="{CB5B961D-B9DE-49DF-A123-3509D7EBBDE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35388577-8934-4811-9FF9-F82395CBDF20}" type="pres">
      <dgm:prSet presAssocID="{CB5B961D-B9DE-49DF-A123-3509D7EBBDEC}" presName="descendantText" presStyleLbl="alignAcc1" presStyleIdx="0" presStyleCnt="3" custLinFactX="14203" custLinFactNeighborX="100000" custLinFactNeighborY="10729">
        <dgm:presLayoutVars>
          <dgm:bulletEnabled val="1"/>
        </dgm:presLayoutVars>
      </dgm:prSet>
      <dgm:spPr/>
    </dgm:pt>
    <dgm:pt modelId="{64C54871-54BF-4814-AD74-A352BD283466}" type="pres">
      <dgm:prSet presAssocID="{73BD53E0-B7FE-4530-9102-2FD58A5AF265}" presName="sp" presStyleCnt="0"/>
      <dgm:spPr/>
    </dgm:pt>
    <dgm:pt modelId="{24031225-5A13-4192-A6C2-D2ABCCE98652}" type="pres">
      <dgm:prSet presAssocID="{6FAC915F-7F09-4758-8871-020EC5BF096E}" presName="composite" presStyleCnt="0"/>
      <dgm:spPr/>
    </dgm:pt>
    <dgm:pt modelId="{66D0B681-717F-4C44-867F-B26D4070BEFA}" type="pres">
      <dgm:prSet presAssocID="{6FAC915F-7F09-4758-8871-020EC5BF096E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70B646A4-C548-4F8A-A06B-44141FFEA3F9}" type="pres">
      <dgm:prSet presAssocID="{6FAC915F-7F09-4758-8871-020EC5BF096E}" presName="descendantText" presStyleLbl="alignAcc1" presStyleIdx="1" presStyleCnt="3" custLinFactNeighborX="2168" custLinFactNeighborY="3210">
        <dgm:presLayoutVars>
          <dgm:bulletEnabled val="1"/>
        </dgm:presLayoutVars>
      </dgm:prSet>
      <dgm:spPr/>
    </dgm:pt>
    <dgm:pt modelId="{58E31FB7-1DB5-4F73-89A3-27EE759A87A8}" type="pres">
      <dgm:prSet presAssocID="{AB9E6EBC-A419-400B-BBFB-C8234EE3D87C}" presName="sp" presStyleCnt="0"/>
      <dgm:spPr/>
    </dgm:pt>
    <dgm:pt modelId="{F35F3956-626D-430F-B54E-1C14E5CEB811}" type="pres">
      <dgm:prSet presAssocID="{9201DDAB-608F-440F-8B3C-B35F105527C2}" presName="composite" presStyleCnt="0"/>
      <dgm:spPr/>
    </dgm:pt>
    <dgm:pt modelId="{6625D577-6C38-4513-8618-774DCA1886C9}" type="pres">
      <dgm:prSet presAssocID="{9201DDAB-608F-440F-8B3C-B35F105527C2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712D364C-42A1-4534-8646-387FECCC8FD6}" type="pres">
      <dgm:prSet presAssocID="{9201DDAB-608F-440F-8B3C-B35F105527C2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A2EE006-DFF6-4380-8127-038295A009CD}" srcId="{59428F3E-3384-45C0-9D59-CE0F6F1D3B8C}" destId="{6FAC915F-7F09-4758-8871-020EC5BF096E}" srcOrd="1" destOrd="0" parTransId="{07FA3D61-6E18-4FB8-BE32-D6D0AE1129B9}" sibTransId="{AB9E6EBC-A419-400B-BBFB-C8234EE3D87C}"/>
    <dgm:cxn modelId="{36F9862C-8A47-4BF1-8C8F-8A66CAD521B1}" type="presOf" srcId="{59428F3E-3384-45C0-9D59-CE0F6F1D3B8C}" destId="{8091F62D-9F44-4D18-9466-92136D956F8F}" srcOrd="0" destOrd="0" presId="urn:microsoft.com/office/officeart/2005/8/layout/chevron2"/>
    <dgm:cxn modelId="{AD0DE745-4762-4CC6-B359-AB7EDA0A50A2}" srcId="{59428F3E-3384-45C0-9D59-CE0F6F1D3B8C}" destId="{CB5B961D-B9DE-49DF-A123-3509D7EBBDEC}" srcOrd="0" destOrd="0" parTransId="{2564603C-9D57-4FBE-9326-97BEEDEE35BC}" sibTransId="{73BD53E0-B7FE-4530-9102-2FD58A5AF265}"/>
    <dgm:cxn modelId="{B50E0754-DAB7-4779-9694-27AB6631BB67}" srcId="{59428F3E-3384-45C0-9D59-CE0F6F1D3B8C}" destId="{9201DDAB-608F-440F-8B3C-B35F105527C2}" srcOrd="2" destOrd="0" parTransId="{7DEC6C81-8D61-4FF0-95AE-A8D12E760A03}" sibTransId="{2C9219A7-45B6-4DB3-848A-6FC6D92F4529}"/>
    <dgm:cxn modelId="{7A08E974-AB2E-4C5A-BA7B-D185BF653DF8}" type="presOf" srcId="{9201DDAB-608F-440F-8B3C-B35F105527C2}" destId="{6625D577-6C38-4513-8618-774DCA1886C9}" srcOrd="0" destOrd="0" presId="urn:microsoft.com/office/officeart/2005/8/layout/chevron2"/>
    <dgm:cxn modelId="{43B5789A-A8F9-4C2B-9CA9-EB162E2C571A}" type="presOf" srcId="{CB5B961D-B9DE-49DF-A123-3509D7EBBDEC}" destId="{E550D1F8-558E-41FC-AC5E-519BFAA6ADD3}" srcOrd="0" destOrd="0" presId="urn:microsoft.com/office/officeart/2005/8/layout/chevron2"/>
    <dgm:cxn modelId="{DB0EAFDD-A4D1-4F7F-AE38-8B06C14E9DA8}" type="presOf" srcId="{6FAC915F-7F09-4758-8871-020EC5BF096E}" destId="{66D0B681-717F-4C44-867F-B26D4070BEFA}" srcOrd="0" destOrd="0" presId="urn:microsoft.com/office/officeart/2005/8/layout/chevron2"/>
    <dgm:cxn modelId="{DF55C8DA-5DA2-48D5-92E1-642DCE293CB7}" type="presParOf" srcId="{8091F62D-9F44-4D18-9466-92136D956F8F}" destId="{FEB59CB1-ECDD-4824-BC39-2D80275A9020}" srcOrd="0" destOrd="0" presId="urn:microsoft.com/office/officeart/2005/8/layout/chevron2"/>
    <dgm:cxn modelId="{946609B1-5BF5-48AC-B0C6-3564D0406228}" type="presParOf" srcId="{FEB59CB1-ECDD-4824-BC39-2D80275A9020}" destId="{E550D1F8-558E-41FC-AC5E-519BFAA6ADD3}" srcOrd="0" destOrd="0" presId="urn:microsoft.com/office/officeart/2005/8/layout/chevron2"/>
    <dgm:cxn modelId="{1A11B77E-1F2A-4320-85A4-A3796BF00046}" type="presParOf" srcId="{FEB59CB1-ECDD-4824-BC39-2D80275A9020}" destId="{35388577-8934-4811-9FF9-F82395CBDF20}" srcOrd="1" destOrd="0" presId="urn:microsoft.com/office/officeart/2005/8/layout/chevron2"/>
    <dgm:cxn modelId="{1066FBA3-69A2-42AB-808D-4323DABB9401}" type="presParOf" srcId="{8091F62D-9F44-4D18-9466-92136D956F8F}" destId="{64C54871-54BF-4814-AD74-A352BD283466}" srcOrd="1" destOrd="0" presId="urn:microsoft.com/office/officeart/2005/8/layout/chevron2"/>
    <dgm:cxn modelId="{628B3549-D731-47D9-9390-D3747764E083}" type="presParOf" srcId="{8091F62D-9F44-4D18-9466-92136D956F8F}" destId="{24031225-5A13-4192-A6C2-D2ABCCE98652}" srcOrd="2" destOrd="0" presId="urn:microsoft.com/office/officeart/2005/8/layout/chevron2"/>
    <dgm:cxn modelId="{3ECD2D66-FEB8-4DF1-B0AF-C1FACA1B9354}" type="presParOf" srcId="{24031225-5A13-4192-A6C2-D2ABCCE98652}" destId="{66D0B681-717F-4C44-867F-B26D4070BEFA}" srcOrd="0" destOrd="0" presId="urn:microsoft.com/office/officeart/2005/8/layout/chevron2"/>
    <dgm:cxn modelId="{FA3CF40B-CCD0-40D8-8C19-294C5AF6DBDD}" type="presParOf" srcId="{24031225-5A13-4192-A6C2-D2ABCCE98652}" destId="{70B646A4-C548-4F8A-A06B-44141FFEA3F9}" srcOrd="1" destOrd="0" presId="urn:microsoft.com/office/officeart/2005/8/layout/chevron2"/>
    <dgm:cxn modelId="{F938B55E-592D-4D54-8151-BD9D981EB14E}" type="presParOf" srcId="{8091F62D-9F44-4D18-9466-92136D956F8F}" destId="{58E31FB7-1DB5-4F73-89A3-27EE759A87A8}" srcOrd="3" destOrd="0" presId="urn:microsoft.com/office/officeart/2005/8/layout/chevron2"/>
    <dgm:cxn modelId="{996C01BC-5269-4823-BDB0-762D30A9AE10}" type="presParOf" srcId="{8091F62D-9F44-4D18-9466-92136D956F8F}" destId="{F35F3956-626D-430F-B54E-1C14E5CEB811}" srcOrd="4" destOrd="0" presId="urn:microsoft.com/office/officeart/2005/8/layout/chevron2"/>
    <dgm:cxn modelId="{105F0AEF-E53F-4884-B97C-03605A84E5CE}" type="presParOf" srcId="{F35F3956-626D-430F-B54E-1C14E5CEB811}" destId="{6625D577-6C38-4513-8618-774DCA1886C9}" srcOrd="0" destOrd="0" presId="urn:microsoft.com/office/officeart/2005/8/layout/chevron2"/>
    <dgm:cxn modelId="{AB55E8E6-AE3E-490F-906D-1CCB5B719035}" type="presParOf" srcId="{F35F3956-626D-430F-B54E-1C14E5CEB811}" destId="{712D364C-42A1-4534-8646-387FECCC8FD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71605D-8CC1-4595-BE7E-6E5CB1E69ABE}" type="doc">
      <dgm:prSet loTypeId="urn:microsoft.com/office/officeart/2005/8/layout/pyramid1" loCatId="pyramid" qsTypeId="urn:microsoft.com/office/officeart/2005/8/quickstyle/simple1" qsCatId="simple" csTypeId="urn:microsoft.com/office/officeart/2005/8/colors/colorful3" csCatId="colorful" phldr="1"/>
      <dgm:spPr/>
    </dgm:pt>
    <dgm:pt modelId="{0AC703F2-EF04-42A3-B699-5EE8FE053786}">
      <dgm:prSet phldrT="[Text]"/>
      <dgm:spPr/>
      <dgm:t>
        <a:bodyPr/>
        <a:lstStyle/>
        <a:p>
          <a:r>
            <a:rPr lang="it-IT" dirty="0"/>
            <a:t>A</a:t>
          </a:r>
        </a:p>
      </dgm:t>
    </dgm:pt>
    <dgm:pt modelId="{4E847D9B-1AF9-4ACB-88AA-3612F123C51D}" type="parTrans" cxnId="{129FCA4B-277A-4390-83CA-62F2DACFDFED}">
      <dgm:prSet/>
      <dgm:spPr/>
      <dgm:t>
        <a:bodyPr/>
        <a:lstStyle/>
        <a:p>
          <a:endParaRPr lang="it-IT"/>
        </a:p>
      </dgm:t>
    </dgm:pt>
    <dgm:pt modelId="{5D273085-4E8B-4F59-873A-B4A7B32016A0}" type="sibTrans" cxnId="{129FCA4B-277A-4390-83CA-62F2DACFDFED}">
      <dgm:prSet/>
      <dgm:spPr/>
      <dgm:t>
        <a:bodyPr/>
        <a:lstStyle/>
        <a:p>
          <a:endParaRPr lang="it-IT"/>
        </a:p>
      </dgm:t>
    </dgm:pt>
    <dgm:pt modelId="{B92A6908-FFAC-4092-8899-5B3A073A8B2A}">
      <dgm:prSet phldrT="[Text]"/>
      <dgm:spPr/>
      <dgm:t>
        <a:bodyPr/>
        <a:lstStyle/>
        <a:p>
          <a:r>
            <a:rPr lang="it-IT" dirty="0"/>
            <a:t>B</a:t>
          </a:r>
        </a:p>
      </dgm:t>
    </dgm:pt>
    <dgm:pt modelId="{B31EECB0-FA7B-4F7B-9050-927A2CFACB12}" type="parTrans" cxnId="{ED8523CD-35FF-4ED4-9617-6116BAE27927}">
      <dgm:prSet/>
      <dgm:spPr/>
      <dgm:t>
        <a:bodyPr/>
        <a:lstStyle/>
        <a:p>
          <a:endParaRPr lang="it-IT"/>
        </a:p>
      </dgm:t>
    </dgm:pt>
    <dgm:pt modelId="{3B73D768-94E1-4BA2-8403-F6C6595B965A}" type="sibTrans" cxnId="{ED8523CD-35FF-4ED4-9617-6116BAE27927}">
      <dgm:prSet/>
      <dgm:spPr/>
      <dgm:t>
        <a:bodyPr/>
        <a:lstStyle/>
        <a:p>
          <a:endParaRPr lang="it-IT"/>
        </a:p>
      </dgm:t>
    </dgm:pt>
    <dgm:pt modelId="{967AE4B2-E677-46CE-8637-D66E25D99124}">
      <dgm:prSet phldrT="[Text]"/>
      <dgm:spPr/>
      <dgm:t>
        <a:bodyPr/>
        <a:lstStyle/>
        <a:p>
          <a:r>
            <a:rPr lang="it-IT" dirty="0"/>
            <a:t>C</a:t>
          </a:r>
        </a:p>
      </dgm:t>
    </dgm:pt>
    <dgm:pt modelId="{6BB49D11-6767-4E8E-9550-A5239077092B}" type="parTrans" cxnId="{564EB698-8B0E-48DC-A73C-713DE4AC46B0}">
      <dgm:prSet/>
      <dgm:spPr/>
      <dgm:t>
        <a:bodyPr/>
        <a:lstStyle/>
        <a:p>
          <a:endParaRPr lang="it-IT"/>
        </a:p>
      </dgm:t>
    </dgm:pt>
    <dgm:pt modelId="{DA0B95B6-0EFF-4A26-9740-BE49B0992152}" type="sibTrans" cxnId="{564EB698-8B0E-48DC-A73C-713DE4AC46B0}">
      <dgm:prSet/>
      <dgm:spPr/>
      <dgm:t>
        <a:bodyPr/>
        <a:lstStyle/>
        <a:p>
          <a:endParaRPr lang="it-IT"/>
        </a:p>
      </dgm:t>
    </dgm:pt>
    <dgm:pt modelId="{E83785C9-464F-49F6-8273-D5DEE622DABD}" type="pres">
      <dgm:prSet presAssocID="{0F71605D-8CC1-4595-BE7E-6E5CB1E69ABE}" presName="Name0" presStyleCnt="0">
        <dgm:presLayoutVars>
          <dgm:dir/>
          <dgm:animLvl val="lvl"/>
          <dgm:resizeHandles val="exact"/>
        </dgm:presLayoutVars>
      </dgm:prSet>
      <dgm:spPr/>
    </dgm:pt>
    <dgm:pt modelId="{96095A22-9962-4221-A119-FD596E001A2B}" type="pres">
      <dgm:prSet presAssocID="{0AC703F2-EF04-42A3-B699-5EE8FE053786}" presName="Name8" presStyleCnt="0"/>
      <dgm:spPr/>
    </dgm:pt>
    <dgm:pt modelId="{4B5CD913-6D6D-4691-89BA-0A3D57BD7F36}" type="pres">
      <dgm:prSet presAssocID="{0AC703F2-EF04-42A3-B699-5EE8FE053786}" presName="level" presStyleLbl="node1" presStyleIdx="0" presStyleCnt="3">
        <dgm:presLayoutVars>
          <dgm:chMax val="1"/>
          <dgm:bulletEnabled val="1"/>
        </dgm:presLayoutVars>
      </dgm:prSet>
      <dgm:spPr/>
    </dgm:pt>
    <dgm:pt modelId="{2C0E966A-5950-4D58-8A5F-C3EA35475451}" type="pres">
      <dgm:prSet presAssocID="{0AC703F2-EF04-42A3-B699-5EE8FE05378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2018AC3-2115-48EC-9644-E5784CAA11A0}" type="pres">
      <dgm:prSet presAssocID="{B92A6908-FFAC-4092-8899-5B3A073A8B2A}" presName="Name8" presStyleCnt="0"/>
      <dgm:spPr/>
    </dgm:pt>
    <dgm:pt modelId="{3B225BCF-7E72-42BC-8011-C47AC48FF35F}" type="pres">
      <dgm:prSet presAssocID="{B92A6908-FFAC-4092-8899-5B3A073A8B2A}" presName="level" presStyleLbl="node1" presStyleIdx="1" presStyleCnt="3">
        <dgm:presLayoutVars>
          <dgm:chMax val="1"/>
          <dgm:bulletEnabled val="1"/>
        </dgm:presLayoutVars>
      </dgm:prSet>
      <dgm:spPr/>
    </dgm:pt>
    <dgm:pt modelId="{038425C5-CE06-4AD5-AD0D-9221EEC1492E}" type="pres">
      <dgm:prSet presAssocID="{B92A6908-FFAC-4092-8899-5B3A073A8B2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AE0FF05-BCDA-47BB-8ECE-BC776B0F4035}" type="pres">
      <dgm:prSet presAssocID="{967AE4B2-E677-46CE-8637-D66E25D99124}" presName="Name8" presStyleCnt="0"/>
      <dgm:spPr/>
    </dgm:pt>
    <dgm:pt modelId="{748A4CC1-71E0-474D-BD81-CE2EBA0F74A3}" type="pres">
      <dgm:prSet presAssocID="{967AE4B2-E677-46CE-8637-D66E25D99124}" presName="level" presStyleLbl="node1" presStyleIdx="2" presStyleCnt="3">
        <dgm:presLayoutVars>
          <dgm:chMax val="1"/>
          <dgm:bulletEnabled val="1"/>
        </dgm:presLayoutVars>
      </dgm:prSet>
      <dgm:spPr/>
    </dgm:pt>
    <dgm:pt modelId="{3EC113E2-4F52-4099-B498-AE33D9C4C622}" type="pres">
      <dgm:prSet presAssocID="{967AE4B2-E677-46CE-8637-D66E25D99124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82826109-C479-4CA6-85C6-1271D42D2BAB}" type="presOf" srcId="{0F71605D-8CC1-4595-BE7E-6E5CB1E69ABE}" destId="{E83785C9-464F-49F6-8273-D5DEE622DABD}" srcOrd="0" destOrd="0" presId="urn:microsoft.com/office/officeart/2005/8/layout/pyramid1"/>
    <dgm:cxn modelId="{C92EE963-156E-4A13-BC12-945AC6DA513F}" type="presOf" srcId="{967AE4B2-E677-46CE-8637-D66E25D99124}" destId="{748A4CC1-71E0-474D-BD81-CE2EBA0F74A3}" srcOrd="0" destOrd="0" presId="urn:microsoft.com/office/officeart/2005/8/layout/pyramid1"/>
    <dgm:cxn modelId="{129FCA4B-277A-4390-83CA-62F2DACFDFED}" srcId="{0F71605D-8CC1-4595-BE7E-6E5CB1E69ABE}" destId="{0AC703F2-EF04-42A3-B699-5EE8FE053786}" srcOrd="0" destOrd="0" parTransId="{4E847D9B-1AF9-4ACB-88AA-3612F123C51D}" sibTransId="{5D273085-4E8B-4F59-873A-B4A7B32016A0}"/>
    <dgm:cxn modelId="{95C53855-1FC1-4805-82AF-8AC3B21BC7C0}" type="presOf" srcId="{0AC703F2-EF04-42A3-B699-5EE8FE053786}" destId="{4B5CD913-6D6D-4691-89BA-0A3D57BD7F36}" srcOrd="0" destOrd="0" presId="urn:microsoft.com/office/officeart/2005/8/layout/pyramid1"/>
    <dgm:cxn modelId="{564EB698-8B0E-48DC-A73C-713DE4AC46B0}" srcId="{0F71605D-8CC1-4595-BE7E-6E5CB1E69ABE}" destId="{967AE4B2-E677-46CE-8637-D66E25D99124}" srcOrd="2" destOrd="0" parTransId="{6BB49D11-6767-4E8E-9550-A5239077092B}" sibTransId="{DA0B95B6-0EFF-4A26-9740-BE49B0992152}"/>
    <dgm:cxn modelId="{BB86259E-9D9A-40B5-87CB-FC42913B40D4}" type="presOf" srcId="{967AE4B2-E677-46CE-8637-D66E25D99124}" destId="{3EC113E2-4F52-4099-B498-AE33D9C4C622}" srcOrd="1" destOrd="0" presId="urn:microsoft.com/office/officeart/2005/8/layout/pyramid1"/>
    <dgm:cxn modelId="{C9805DB7-8E08-41D4-9886-F2730517406E}" type="presOf" srcId="{B92A6908-FFAC-4092-8899-5B3A073A8B2A}" destId="{038425C5-CE06-4AD5-AD0D-9221EEC1492E}" srcOrd="1" destOrd="0" presId="urn:microsoft.com/office/officeart/2005/8/layout/pyramid1"/>
    <dgm:cxn modelId="{91863FBD-82C0-4468-B5CE-6229D52906AA}" type="presOf" srcId="{B92A6908-FFAC-4092-8899-5B3A073A8B2A}" destId="{3B225BCF-7E72-42BC-8011-C47AC48FF35F}" srcOrd="0" destOrd="0" presId="urn:microsoft.com/office/officeart/2005/8/layout/pyramid1"/>
    <dgm:cxn modelId="{ED8523CD-35FF-4ED4-9617-6116BAE27927}" srcId="{0F71605D-8CC1-4595-BE7E-6E5CB1E69ABE}" destId="{B92A6908-FFAC-4092-8899-5B3A073A8B2A}" srcOrd="1" destOrd="0" parTransId="{B31EECB0-FA7B-4F7B-9050-927A2CFACB12}" sibTransId="{3B73D768-94E1-4BA2-8403-F6C6595B965A}"/>
    <dgm:cxn modelId="{42A5DECD-CEEA-4BA1-A5F3-3FB53213DAFA}" type="presOf" srcId="{0AC703F2-EF04-42A3-B699-5EE8FE053786}" destId="{2C0E966A-5950-4D58-8A5F-C3EA35475451}" srcOrd="1" destOrd="0" presId="urn:microsoft.com/office/officeart/2005/8/layout/pyramid1"/>
    <dgm:cxn modelId="{1A39CFEE-0DF9-4B3F-ABD7-5DB2C233CD0F}" type="presParOf" srcId="{E83785C9-464F-49F6-8273-D5DEE622DABD}" destId="{96095A22-9962-4221-A119-FD596E001A2B}" srcOrd="0" destOrd="0" presId="urn:microsoft.com/office/officeart/2005/8/layout/pyramid1"/>
    <dgm:cxn modelId="{35638555-94B9-4632-852E-413F9463F62F}" type="presParOf" srcId="{96095A22-9962-4221-A119-FD596E001A2B}" destId="{4B5CD913-6D6D-4691-89BA-0A3D57BD7F36}" srcOrd="0" destOrd="0" presId="urn:microsoft.com/office/officeart/2005/8/layout/pyramid1"/>
    <dgm:cxn modelId="{25BCF93C-CAD0-4784-9D4A-3AFDDE4DB0F8}" type="presParOf" srcId="{96095A22-9962-4221-A119-FD596E001A2B}" destId="{2C0E966A-5950-4D58-8A5F-C3EA35475451}" srcOrd="1" destOrd="0" presId="urn:microsoft.com/office/officeart/2005/8/layout/pyramid1"/>
    <dgm:cxn modelId="{194D4A53-2885-4E1E-B9AA-0B6B4D76E731}" type="presParOf" srcId="{E83785C9-464F-49F6-8273-D5DEE622DABD}" destId="{72018AC3-2115-48EC-9644-E5784CAA11A0}" srcOrd="1" destOrd="0" presId="urn:microsoft.com/office/officeart/2005/8/layout/pyramid1"/>
    <dgm:cxn modelId="{4DBB3A7C-D4E5-4704-8CCF-1B3CE1614AD1}" type="presParOf" srcId="{72018AC3-2115-48EC-9644-E5784CAA11A0}" destId="{3B225BCF-7E72-42BC-8011-C47AC48FF35F}" srcOrd="0" destOrd="0" presId="urn:microsoft.com/office/officeart/2005/8/layout/pyramid1"/>
    <dgm:cxn modelId="{82C47DD0-9345-4565-82EB-96826C811F3A}" type="presParOf" srcId="{72018AC3-2115-48EC-9644-E5784CAA11A0}" destId="{038425C5-CE06-4AD5-AD0D-9221EEC1492E}" srcOrd="1" destOrd="0" presId="urn:microsoft.com/office/officeart/2005/8/layout/pyramid1"/>
    <dgm:cxn modelId="{1D0BC467-8EFD-4CD4-A70D-37C89E42A677}" type="presParOf" srcId="{E83785C9-464F-49F6-8273-D5DEE622DABD}" destId="{2AE0FF05-BCDA-47BB-8ECE-BC776B0F4035}" srcOrd="2" destOrd="0" presId="urn:microsoft.com/office/officeart/2005/8/layout/pyramid1"/>
    <dgm:cxn modelId="{49B74EF9-9DE7-450A-8641-13AB2E9C7E53}" type="presParOf" srcId="{2AE0FF05-BCDA-47BB-8ECE-BC776B0F4035}" destId="{748A4CC1-71E0-474D-BD81-CE2EBA0F74A3}" srcOrd="0" destOrd="0" presId="urn:microsoft.com/office/officeart/2005/8/layout/pyramid1"/>
    <dgm:cxn modelId="{E53E02C1-8431-46F3-BD80-085389BD3FEF}" type="presParOf" srcId="{2AE0FF05-BCDA-47BB-8ECE-BC776B0F4035}" destId="{3EC113E2-4F52-4099-B498-AE33D9C4C62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50D1F8-558E-41FC-AC5E-519BFAA6ADD3}">
      <dsp:nvSpPr>
        <dsp:cNvPr id="0" name=""/>
        <dsp:cNvSpPr/>
      </dsp:nvSpPr>
      <dsp:spPr>
        <a:xfrm rot="5400000">
          <a:off x="-438594" y="440102"/>
          <a:ext cx="1696007" cy="81881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700" kern="1200" dirty="0">
              <a:solidFill>
                <a:schemeClr val="tx1"/>
              </a:solidFill>
            </a:rPr>
            <a:t>A</a:t>
          </a:r>
        </a:p>
      </dsp:txBody>
      <dsp:txXfrm rot="-5400000">
        <a:off x="0" y="410917"/>
        <a:ext cx="818817" cy="877190"/>
      </dsp:txXfrm>
    </dsp:sp>
    <dsp:sp modelId="{35388577-8934-4811-9FF9-F82395CBDF20}">
      <dsp:nvSpPr>
        <dsp:cNvPr id="0" name=""/>
        <dsp:cNvSpPr/>
      </dsp:nvSpPr>
      <dsp:spPr>
        <a:xfrm rot="5400000">
          <a:off x="789630" y="168733"/>
          <a:ext cx="1286598" cy="122822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D0B681-717F-4C44-867F-B26D4070BEFA}">
      <dsp:nvSpPr>
        <dsp:cNvPr id="0" name=""/>
        <dsp:cNvSpPr/>
      </dsp:nvSpPr>
      <dsp:spPr>
        <a:xfrm rot="5400000">
          <a:off x="-438594" y="1766260"/>
          <a:ext cx="1696007" cy="818817"/>
        </a:xfrm>
        <a:prstGeom prst="chevron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700" kern="1200" dirty="0">
              <a:solidFill>
                <a:schemeClr val="tx1"/>
              </a:solidFill>
            </a:rPr>
            <a:t>B</a:t>
          </a:r>
        </a:p>
      </dsp:txBody>
      <dsp:txXfrm rot="-5400000">
        <a:off x="0" y="1737075"/>
        <a:ext cx="818817" cy="877190"/>
      </dsp:txXfrm>
    </dsp:sp>
    <dsp:sp modelId="{70B646A4-C548-4F8A-A06B-44141FFEA3F9}">
      <dsp:nvSpPr>
        <dsp:cNvPr id="0" name=""/>
        <dsp:cNvSpPr/>
      </dsp:nvSpPr>
      <dsp:spPr>
        <a:xfrm rot="5400000">
          <a:off x="789630" y="1398151"/>
          <a:ext cx="1286598" cy="122822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25D577-6C38-4513-8618-774DCA1886C9}">
      <dsp:nvSpPr>
        <dsp:cNvPr id="0" name=""/>
        <dsp:cNvSpPr/>
      </dsp:nvSpPr>
      <dsp:spPr>
        <a:xfrm rot="5400000">
          <a:off x="-438594" y="3092418"/>
          <a:ext cx="1696007" cy="818817"/>
        </a:xfrm>
        <a:prstGeom prst="chevron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36195" rIns="36195" bIns="36195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5700" kern="1200" dirty="0">
              <a:solidFill>
                <a:schemeClr val="tx1"/>
              </a:solidFill>
            </a:rPr>
            <a:t>C</a:t>
          </a:r>
        </a:p>
      </dsp:txBody>
      <dsp:txXfrm rot="-5400000">
        <a:off x="0" y="3063233"/>
        <a:ext cx="818817" cy="877190"/>
      </dsp:txXfrm>
    </dsp:sp>
    <dsp:sp modelId="{712D364C-42A1-4534-8646-387FECCC8FD6}">
      <dsp:nvSpPr>
        <dsp:cNvPr id="0" name=""/>
        <dsp:cNvSpPr/>
      </dsp:nvSpPr>
      <dsp:spPr>
        <a:xfrm rot="5400000">
          <a:off x="789630" y="2683009"/>
          <a:ext cx="1286598" cy="122822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5CD913-6D6D-4691-89BA-0A3D57BD7F36}">
      <dsp:nvSpPr>
        <dsp:cNvPr id="0" name=""/>
        <dsp:cNvSpPr/>
      </dsp:nvSpPr>
      <dsp:spPr>
        <a:xfrm>
          <a:off x="1891272" y="0"/>
          <a:ext cx="1891272" cy="1260848"/>
        </a:xfrm>
        <a:prstGeom prst="trapezoid">
          <a:avLst>
            <a:gd name="adj" fmla="val 7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A</a:t>
          </a:r>
        </a:p>
      </dsp:txBody>
      <dsp:txXfrm>
        <a:off x="1891272" y="0"/>
        <a:ext cx="1891272" cy="1260848"/>
      </dsp:txXfrm>
    </dsp:sp>
    <dsp:sp modelId="{3B225BCF-7E72-42BC-8011-C47AC48FF35F}">
      <dsp:nvSpPr>
        <dsp:cNvPr id="0" name=""/>
        <dsp:cNvSpPr/>
      </dsp:nvSpPr>
      <dsp:spPr>
        <a:xfrm>
          <a:off x="945636" y="1260848"/>
          <a:ext cx="3782544" cy="1260848"/>
        </a:xfrm>
        <a:prstGeom prst="trapezoid">
          <a:avLst>
            <a:gd name="adj" fmla="val 75000"/>
          </a:avLst>
        </a:prstGeom>
        <a:solidFill>
          <a:schemeClr val="accent3">
            <a:hueOff val="-9302596"/>
            <a:satOff val="33622"/>
            <a:lumOff val="225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B</a:t>
          </a:r>
        </a:p>
      </dsp:txBody>
      <dsp:txXfrm>
        <a:off x="1607581" y="1260848"/>
        <a:ext cx="2458654" cy="1260848"/>
      </dsp:txXfrm>
    </dsp:sp>
    <dsp:sp modelId="{748A4CC1-71E0-474D-BD81-CE2EBA0F74A3}">
      <dsp:nvSpPr>
        <dsp:cNvPr id="0" name=""/>
        <dsp:cNvSpPr/>
      </dsp:nvSpPr>
      <dsp:spPr>
        <a:xfrm>
          <a:off x="0" y="2521696"/>
          <a:ext cx="5673816" cy="1260848"/>
        </a:xfrm>
        <a:prstGeom prst="trapezoid">
          <a:avLst>
            <a:gd name="adj" fmla="val 75000"/>
          </a:avLst>
        </a:prstGeom>
        <a:solidFill>
          <a:schemeClr val="accent3">
            <a:hueOff val="-18605193"/>
            <a:satOff val="67243"/>
            <a:lumOff val="45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500" kern="1200" dirty="0"/>
            <a:t>C</a:t>
          </a:r>
        </a:p>
      </dsp:txBody>
      <dsp:txXfrm>
        <a:off x="992917" y="2521696"/>
        <a:ext cx="3687981" cy="12608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FBFD44B-BA7D-43D1-830D-877DF7ADA7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846E5D-9AE3-4F2A-835D-E1E09688BF5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BC9BC-B54F-483E-801B-070F9258328F}" type="datetimeFigureOut">
              <a:rPr lang="it-IT" smtClean="0"/>
              <a:t>10/04/2023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4432F7-88A9-4C97-AD3A-2F2B750B2E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6EF6FB-3300-40B8-8841-3E98B36F1F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7A29F8-8D9B-461D-9C2E-86987DE2C2E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07203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E322CF-F0FC-420F-9462-9D2B49C44BC7}" type="datetimeFigureOut">
              <a:rPr lang="it-IT" smtClean="0"/>
              <a:t>10/04/2023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9E1E96-ADA8-4C2F-92FF-76D655F3184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00933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E1E96-ADA8-4C2F-92FF-76D655F3184D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9356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9E1E96-ADA8-4C2F-92FF-76D655F3184D}" type="slidenum">
              <a:rPr lang="it-IT" smtClean="0"/>
              <a:t>85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2637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12CDCC-11E3-3C48-8026-A2AC9869A513}" type="slidenum">
              <a:rPr lang="en-US" smtClean="0"/>
              <a:pPr>
                <a:defRPr/>
              </a:pPr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41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12CDCC-11E3-3C48-8026-A2AC9869A513}" type="slidenum">
              <a:rPr lang="en-US" smtClean="0"/>
              <a:pPr>
                <a:defRPr/>
              </a:pPr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014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12CDCC-11E3-3C48-8026-A2AC9869A513}" type="slidenum">
              <a:rPr lang="en-US" smtClean="0"/>
              <a:pPr>
                <a:defRPr/>
              </a:pPr>
              <a:t>122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685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6A06C-E321-4F1C-85CC-BD7862C54B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DE445A-547C-43E6-9D9F-3044002A94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it-IT" dirty="0"/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CD4A85EA-771C-44B7-BFA9-E353B9EACC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104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4CCDB4-31F2-4921-97E8-23279010F649}" type="datetime1">
              <a:rPr lang="it-IT" smtClean="0"/>
              <a:t>10/04/2023</a:t>
            </a:fld>
            <a:endParaRPr lang="it-IT"/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203685E5-1291-44AF-8968-2CA59A92B2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F4FEF-FC36-4B8A-B667-5AE26BB97B8C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6" name="Picture 5" descr="A black sign with white text&#10;&#10;Description automatically generated">
            <a:extLst>
              <a:ext uri="{FF2B5EF4-FFF2-40B4-BE49-F238E27FC236}">
                <a16:creationId xmlns:a16="http://schemas.microsoft.com/office/drawing/2014/main" id="{B7E028ED-2DF1-4417-AA47-631A3327FB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304" y="5066115"/>
            <a:ext cx="1175537" cy="1175537"/>
          </a:xfrm>
          <a:prstGeom prst="rect">
            <a:avLst/>
          </a:prstGeom>
        </p:spPr>
      </p:pic>
      <p:pic>
        <p:nvPicPr>
          <p:cNvPr id="7" name="Picture 6" descr="A close up of a person's face&#10;&#10;Description automatically generated with low confidence">
            <a:extLst>
              <a:ext uri="{FF2B5EF4-FFF2-40B4-BE49-F238E27FC236}">
                <a16:creationId xmlns:a16="http://schemas.microsoft.com/office/drawing/2014/main" id="{D55B881E-5CB4-4FD9-A84D-20194B8939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491" y="5356307"/>
            <a:ext cx="2702492" cy="450768"/>
          </a:xfrm>
          <a:prstGeom prst="rect">
            <a:avLst/>
          </a:prstGeom>
        </p:spPr>
      </p:pic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C86FE066-968B-47F8-A876-DFE106CC0DD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4819435"/>
            <a:ext cx="1536915" cy="153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83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1E596-AD2F-4B95-AA70-F1E0E8462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7DB6D7-4818-423B-9496-E10CB1027E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52FE6B-CB86-4E11-9DA7-27D57CD9D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FC53E-AF80-4292-B94F-419BB827CF3F}" type="datetime1">
              <a:rPr lang="it-IT" smtClean="0"/>
              <a:t>10/04/2023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3C3680-9972-452E-BF88-DAEC8080B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4549" y="6356350"/>
            <a:ext cx="8448675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5F56C-8FA4-44E8-8D87-14F99912B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t>‹#›</a:t>
            </a:fld>
            <a:endParaRPr lang="it-IT"/>
          </a:p>
        </p:txBody>
      </p:sp>
      <p:pic>
        <p:nvPicPr>
          <p:cNvPr id="7" name="Picture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40FA1B7-47F3-4508-9CE7-D63E2B0610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6222919"/>
            <a:ext cx="1104900" cy="58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71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9F63F1-5F97-42FD-AC40-5B13C08D08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DBF33-E0DE-47A1-A6C8-EAD052383E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D4905-888A-417E-AE4D-3BBD8A1BE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D5CDD-328A-4B74-A6F4-2B56AD5EC21E}" type="datetime1">
              <a:rPr lang="it-IT" smtClean="0"/>
              <a:t>10/04/2023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242092-3C78-4B11-95CF-573E29917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4549" y="6356350"/>
            <a:ext cx="8448675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2CE07-1FE2-4663-ACC5-38106290A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t>‹#›</a:t>
            </a:fld>
            <a:endParaRPr lang="it-IT"/>
          </a:p>
        </p:txBody>
      </p:sp>
      <p:pic>
        <p:nvPicPr>
          <p:cNvPr id="7" name="Picture 6" descr="A picture containing computer&#10;&#10;Description automatically generated">
            <a:extLst>
              <a:ext uri="{FF2B5EF4-FFF2-40B4-BE49-F238E27FC236}">
                <a16:creationId xmlns:a16="http://schemas.microsoft.com/office/drawing/2014/main" id="{D2449A2E-E25C-4D52-9DFC-127364752B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6222919"/>
            <a:ext cx="1104900" cy="58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458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08F7-7CD7-4F96-B345-84242089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 b="0"/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0E4C89-9612-426C-8DDA-10B4757D2A5D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36908" y="1824119"/>
            <a:ext cx="10515600" cy="435133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</a:lstStyle>
          <a:p>
            <a:pPr>
              <a:spcAft>
                <a:spcPts val="1200"/>
              </a:spcAft>
            </a:pPr>
            <a:r>
              <a:rPr lang="en-US" dirty="0"/>
              <a:t>a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b</a:t>
            </a:r>
          </a:p>
          <a:p>
            <a:pPr lvl="2">
              <a:spcAft>
                <a:spcPts val="1200"/>
              </a:spcAft>
            </a:pPr>
            <a:r>
              <a:rPr lang="en-US" dirty="0"/>
              <a:t>c</a:t>
            </a:r>
          </a:p>
          <a:p>
            <a:pPr marL="914400" lvl="2" indent="0">
              <a:spcAft>
                <a:spcPts val="1200"/>
              </a:spcAft>
              <a:buNone/>
            </a:pPr>
            <a:endParaRPr lang="it-IT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6E90ABF-0772-49E2-93D9-C116A2481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67463"/>
            <a:ext cx="1104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98A4DB6D-A464-4F59-9F5C-B3E6A4538A06}" type="datetime1">
              <a:rPr lang="it-IT" smtClean="0"/>
              <a:t>10/04/2023</a:t>
            </a:fld>
            <a:endParaRPr lang="it-IT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82C0166-1AEF-4463-B0F9-E6837060DE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49004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0AF4FEF-FC36-4B8A-B667-5AE26BB97B8C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15" name="Picture 14" descr="A black sign with white text&#10;&#10;Description automatically generated">
            <a:extLst>
              <a:ext uri="{FF2B5EF4-FFF2-40B4-BE49-F238E27FC236}">
                <a16:creationId xmlns:a16="http://schemas.microsoft.com/office/drawing/2014/main" id="{E9F3AF7B-A418-46D1-B917-D8CC70E62F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056" y="6319027"/>
            <a:ext cx="476253" cy="476253"/>
          </a:xfrm>
          <a:prstGeom prst="rect">
            <a:avLst/>
          </a:prstGeom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A08CC64A-E19E-4F1F-961B-25C4D456B3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719" y="6222918"/>
            <a:ext cx="668472" cy="66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38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208F7-7CD7-4F96-B345-84242089D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 b="0"/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D7693-DAE2-40EB-8923-86547F8F7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3200" b="0"/>
            </a:lvl1pPr>
            <a:lvl2pPr>
              <a:defRPr sz="2800" b="0"/>
            </a:lvl2pPr>
            <a:lvl3pPr>
              <a:defRPr sz="2400" b="0"/>
            </a:lvl3pPr>
            <a:lvl4pPr>
              <a:defRPr sz="2000" b="0"/>
            </a:lvl4pPr>
            <a:lvl5pPr>
              <a:defRPr sz="20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A443CCC-0D63-4FA2-AD0D-C19CB3583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67463"/>
            <a:ext cx="1104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94D9763A-45BE-4441-9BC8-A0A1384CED88}" type="datetime1">
              <a:rPr lang="it-IT" smtClean="0"/>
              <a:pPr/>
              <a:t>10/04/2023</a:t>
            </a:fld>
            <a:endParaRPr lang="it-IT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8D7C1605-412E-49D3-BB1B-A6D7E0E9C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49004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0AF4FEF-FC36-4B8A-B667-5AE26BB97B8C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15" name="Picture 14" descr="A black sign with white text&#10;&#10;Description automatically generated">
            <a:extLst>
              <a:ext uri="{FF2B5EF4-FFF2-40B4-BE49-F238E27FC236}">
                <a16:creationId xmlns:a16="http://schemas.microsoft.com/office/drawing/2014/main" id="{05785546-8DCB-4A4B-8ED6-5E4769C4BBA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056" y="6319027"/>
            <a:ext cx="476253" cy="476253"/>
          </a:xfrm>
          <a:prstGeom prst="rect">
            <a:avLst/>
          </a:prstGeom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C5B2F5C4-051C-4F33-9DB3-8D7F56B56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719" y="6222918"/>
            <a:ext cx="668472" cy="66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84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8F3CC-9CE7-48F6-A9B7-2D2FC9FAA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509B9-715C-4740-BB41-5CA231F9A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CD81F45-1886-4B38-AA80-5E1CA6E45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67463"/>
            <a:ext cx="1104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16AC23E3-26A6-4D74-8C0F-7C62DDF47B39}" type="datetime1">
              <a:rPr lang="it-IT" smtClean="0"/>
              <a:t>10/04/2023</a:t>
            </a:fld>
            <a:endParaRPr lang="it-IT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E0AE61B-91A9-4705-8DA5-4F0902AFF6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49004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0AF4FEF-FC36-4B8A-B667-5AE26BB97B8C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13" name="Picture 12" descr="A black sign with white text&#10;&#10;Description automatically generated">
            <a:extLst>
              <a:ext uri="{FF2B5EF4-FFF2-40B4-BE49-F238E27FC236}">
                <a16:creationId xmlns:a16="http://schemas.microsoft.com/office/drawing/2014/main" id="{9050E2E7-F054-468B-A51B-733C58373C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056" y="6319027"/>
            <a:ext cx="476253" cy="476253"/>
          </a:xfrm>
          <a:prstGeom prst="rect">
            <a:avLst/>
          </a:prstGeom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015F0C95-32DF-4DCF-B2F2-28E97D75BB8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719" y="6222918"/>
            <a:ext cx="668472" cy="66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3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D9160-C3FE-4491-B228-10311DDB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CECFD-F8F7-40A4-9AB4-2CBBBA1D3E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0A88B-5342-4D1C-B427-C3EB436CD7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E9F5D41-A82C-4D35-95F1-15ABC9528D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67463"/>
            <a:ext cx="1104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C47D5107-8EC8-48FF-AE5B-7843178812D8}" type="datetime1">
              <a:rPr lang="it-IT" smtClean="0"/>
              <a:t>10/04/2023</a:t>
            </a:fld>
            <a:endParaRPr lang="it-IT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60F1477-8A8B-4E27-8B13-DAD368DF4A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49004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fld id="{B0AF4FEF-FC36-4B8A-B667-5AE26BB97B8C}" type="slidenum">
              <a:rPr lang="it-IT" smtClean="0"/>
              <a:pPr/>
              <a:t>‹#›</a:t>
            </a:fld>
            <a:endParaRPr lang="it-IT" dirty="0"/>
          </a:p>
        </p:txBody>
      </p:sp>
      <p:pic>
        <p:nvPicPr>
          <p:cNvPr id="11" name="Picture 10" descr="A black sign with white text&#10;&#10;Description automatically generated">
            <a:extLst>
              <a:ext uri="{FF2B5EF4-FFF2-40B4-BE49-F238E27FC236}">
                <a16:creationId xmlns:a16="http://schemas.microsoft.com/office/drawing/2014/main" id="{C2EDA2D9-26E0-4A1F-8BBE-780949482EE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056" y="6319027"/>
            <a:ext cx="476253" cy="476253"/>
          </a:xfrm>
          <a:prstGeom prst="rect">
            <a:avLst/>
          </a:prstGeom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68EB26E6-B10E-4FEE-9ECB-1534B742042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719" y="6222918"/>
            <a:ext cx="668472" cy="66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784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21EC9-8025-4C55-ADE3-CB42A5B83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791EE0-F809-4E93-9EE8-C84CA048A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9CED0C-2602-45B9-9E11-BB683B35C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6E2401-964E-4B33-84B8-7C824F4296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5C9775-1FC9-474B-B30E-56661BAEEB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D1BF415-7F72-4EF4-B412-6408C6153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7504D-87A1-48A7-A82A-CD998EF75FD4}" type="datetime1">
              <a:rPr lang="it-IT" smtClean="0"/>
              <a:t>10/04/2023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C16779-CCAC-46AF-A878-AD65B8BD1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4549" y="6356350"/>
            <a:ext cx="8448675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AE0712-28EE-4F83-9CE0-17C191807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t>‹#›</a:t>
            </a:fld>
            <a:endParaRPr lang="it-IT"/>
          </a:p>
        </p:txBody>
      </p:sp>
      <p:pic>
        <p:nvPicPr>
          <p:cNvPr id="10" name="Picture 9" descr="A picture containing computer&#10;&#10;Description automatically generated">
            <a:extLst>
              <a:ext uri="{FF2B5EF4-FFF2-40B4-BE49-F238E27FC236}">
                <a16:creationId xmlns:a16="http://schemas.microsoft.com/office/drawing/2014/main" id="{BF8891FF-FC99-41B6-8180-3B62156E12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6222919"/>
            <a:ext cx="1104900" cy="58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05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73F46-4EDD-4320-AF9E-6FE1B0CB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CD1A97-065A-4DA3-8AE3-0FC4627A1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C76823-346F-4AE4-80E2-9B6641981A04}" type="datetime1">
              <a:rPr lang="it-IT" smtClean="0"/>
              <a:t>10/04/2023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303147-508A-4E36-BB71-D461BC6CA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4549" y="6356350"/>
            <a:ext cx="8448675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0B2C04-5CA5-4C56-994E-092DF25BE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t>‹#›</a:t>
            </a:fld>
            <a:endParaRPr lang="it-IT"/>
          </a:p>
        </p:txBody>
      </p:sp>
      <p:pic>
        <p:nvPicPr>
          <p:cNvPr id="6" name="Picture 5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D0557D8-57CF-421D-ACA6-8EAFD886A1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6222919"/>
            <a:ext cx="1104900" cy="58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26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C3F0E8-EA23-471A-914B-103FA6BF5A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F21964-218B-4135-9CC2-E6B0AFC8D38D}" type="datetime1">
              <a:rPr lang="it-IT" smtClean="0"/>
              <a:t>10/04/2023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BACCEC-840D-466A-9EAC-A93371DD1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4549" y="6356350"/>
            <a:ext cx="8448675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9CCA2-07F5-408F-9B08-9175DEC3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t>‹#›</a:t>
            </a:fld>
            <a:endParaRPr lang="it-IT"/>
          </a:p>
        </p:txBody>
      </p:sp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85B9C72F-0BFA-4552-89B9-00ACAB6AB8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6222919"/>
            <a:ext cx="1104900" cy="58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59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897A1-5A50-4495-B617-781096087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51E80-F056-446D-A74C-43340BF35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5FE12B-F4F2-4221-99A9-022A324295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2A26B6-8F90-4A51-94AD-890B491F7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579C3-1B7C-49A7-A062-4E56BB9AD44A}" type="datetime1">
              <a:rPr lang="it-IT" smtClean="0"/>
              <a:t>10/04/2023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3C8C62-E487-45E1-B56C-9E1DBDA1B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4549" y="6356350"/>
            <a:ext cx="8448675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7B8C5A-6171-4D02-99CC-33672BF42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t>‹#›</a:t>
            </a:fld>
            <a:endParaRPr lang="it-IT"/>
          </a:p>
        </p:txBody>
      </p:sp>
      <p:pic>
        <p:nvPicPr>
          <p:cNvPr id="8" name="Picture 7" descr="A picture containing computer&#10;&#10;Description automatically generated">
            <a:extLst>
              <a:ext uri="{FF2B5EF4-FFF2-40B4-BE49-F238E27FC236}">
                <a16:creationId xmlns:a16="http://schemas.microsoft.com/office/drawing/2014/main" id="{1A90FC4C-0A0B-4FAD-A5DD-1032A386B4F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" y="6222919"/>
            <a:ext cx="1104900" cy="58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76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20898-28DF-48EA-8493-7822D4E65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FEBF44-58D5-43B4-A759-209ED0C572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BECF3B-7CD1-4691-810C-E637E4A67E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7F9FCD-2D62-4A2D-A0FC-9223A2B23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05DE40-B9B5-4514-8018-3FBA6CDD2CBA}" type="datetime1">
              <a:rPr lang="it-IT" smtClean="0"/>
              <a:t>10/04/2023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AC1BF4-90EE-47D2-A74D-1FE8D65E7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4549" y="6356350"/>
            <a:ext cx="8448675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06464-1D22-4EB5-9EE3-FD01154E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3075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5C4F70-0A14-474A-AA7E-1B1015F09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1C1696-D628-415D-BE07-C089655D7E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774A7-F1D0-42DD-AEC9-BC3D12DE60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1104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0F50A-9AC7-4F4E-97FF-24E81A07B2E0}" type="datetime1">
              <a:rPr lang="it-IT" smtClean="0"/>
              <a:t>10/04/2023</a:t>
            </a:fld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ABCCAC-68F1-40F9-9F1E-5EBDD2111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204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F4FEF-FC36-4B8A-B667-5AE26BB97B8C}" type="slidenum">
              <a:rPr lang="it-IT" smtClean="0"/>
              <a:t>‹#›</a:t>
            </a:fld>
            <a:endParaRPr lang="it-IT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679BE9-64C1-4294-A424-06B3C9F6D928}"/>
              </a:ext>
            </a:extLst>
          </p:cNvPr>
          <p:cNvSpPr txBox="1"/>
          <p:nvPr userDrawn="1"/>
        </p:nvSpPr>
        <p:spPr>
          <a:xfrm>
            <a:off x="3334763" y="6400412"/>
            <a:ext cx="5522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>
                <a:solidFill>
                  <a:schemeClr val="bg1"/>
                </a:solidFill>
              </a:rPr>
              <a:t>dino.carpentras@gmail.com    -    www.dinocarp.com     -    twitter:@justaNormalDino</a:t>
            </a:r>
          </a:p>
        </p:txBody>
      </p:sp>
    </p:spTree>
    <p:extLst>
      <p:ext uri="{BB962C8B-B14F-4D97-AF65-F5344CB8AC3E}">
        <p14:creationId xmlns:p14="http://schemas.microsoft.com/office/powerpoint/2010/main" val="2911487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0.png"/><Relationship Id="rId4" Type="http://schemas.openxmlformats.org/officeDocument/2006/relationships/image" Target="../media/image850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23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bqtqltqcQhw?feature=oembed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twitter.com/Arnaldo_AGITF/status/1229162247806693376" TargetMode="Externa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svg"/><Relationship Id="rId4" Type="http://schemas.openxmlformats.org/officeDocument/2006/relationships/image" Target="../media/image44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mp4"/><Relationship Id="rId13" Type="http://schemas.openxmlformats.org/officeDocument/2006/relationships/image" Target="../media/image60.png"/><Relationship Id="rId3" Type="http://schemas.microsoft.com/office/2007/relationships/media" Target="../media/media3.mp4"/><Relationship Id="rId7" Type="http://schemas.microsoft.com/office/2007/relationships/media" Target="../media/media5.mp4"/><Relationship Id="rId12" Type="http://schemas.openxmlformats.org/officeDocument/2006/relationships/image" Target="../media/image5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58.png"/><Relationship Id="rId5" Type="http://schemas.microsoft.com/office/2007/relationships/media" Target="../media/media4.mp4"/><Relationship Id="rId10" Type="http://schemas.openxmlformats.org/officeDocument/2006/relationships/image" Target="../media/image57.png"/><Relationship Id="rId4" Type="http://schemas.openxmlformats.org/officeDocument/2006/relationships/video" Target="../media/media3.mp4"/><Relationship Id="rId9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0026-95D8-F5C2-2B4D-94AF1589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0155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accent5"/>
                </a:solidFill>
              </a:rPr>
              <a:t>Teaser</a:t>
            </a:r>
          </a:p>
        </p:txBody>
      </p:sp>
    </p:spTree>
    <p:extLst>
      <p:ext uri="{BB962C8B-B14F-4D97-AF65-F5344CB8AC3E}">
        <p14:creationId xmlns:p14="http://schemas.microsoft.com/office/powerpoint/2010/main" val="417856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FE16-60EC-A79B-80BE-7F33CB20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Today’s</a:t>
            </a:r>
            <a:r>
              <a:rPr lang="it-IT" dirty="0"/>
              <a:t> </a:t>
            </a:r>
            <a:r>
              <a:rPr lang="it-IT" dirty="0" err="1"/>
              <a:t>presentation</a:t>
            </a:r>
            <a:endParaRPr lang="it-IT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5C1A32D-C5BB-BB28-58D0-B204FBFD67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0218749"/>
              </p:ext>
            </p:extLst>
          </p:nvPr>
        </p:nvGraphicFramePr>
        <p:xfrm>
          <a:off x="1208255" y="1927070"/>
          <a:ext cx="204704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C9EE4D-06B9-5545-1225-43115F5410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10</a:t>
            </a:fld>
            <a:endParaRPr lang="it-IT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401427C-3AB8-6EF8-CAEA-F6336207E5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4347270"/>
              </p:ext>
            </p:extLst>
          </p:nvPr>
        </p:nvGraphicFramePr>
        <p:xfrm>
          <a:off x="6096000" y="1927070"/>
          <a:ext cx="5673817" cy="37825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Arrow: Right 2">
            <a:extLst>
              <a:ext uri="{FF2B5EF4-FFF2-40B4-BE49-F238E27FC236}">
                <a16:creationId xmlns:a16="http://schemas.microsoft.com/office/drawing/2014/main" id="{82EB4A0E-90B5-268C-35E8-18061755675B}"/>
              </a:ext>
            </a:extLst>
          </p:cNvPr>
          <p:cNvSpPr/>
          <p:nvPr/>
        </p:nvSpPr>
        <p:spPr>
          <a:xfrm rot="1628944">
            <a:off x="5915148" y="4361592"/>
            <a:ext cx="1922601" cy="962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13202B"/>
                </a:solidFill>
              </a:rPr>
              <a:t>Flexible</a:t>
            </a:r>
            <a:endParaRPr lang="de-CH" dirty="0">
              <a:solidFill>
                <a:srgbClr val="13202B"/>
              </a:solidFill>
            </a:endParaRPr>
          </a:p>
        </p:txBody>
      </p:sp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E31EAA2B-B6F6-0DDD-B06D-A9A31BE93C74}"/>
              </a:ext>
            </a:extLst>
          </p:cNvPr>
          <p:cNvSpPr/>
          <p:nvPr/>
        </p:nvSpPr>
        <p:spPr>
          <a:xfrm>
            <a:off x="73948" y="2919256"/>
            <a:ext cx="3181350" cy="3123734"/>
          </a:xfrm>
          <a:prstGeom prst="noSmoking">
            <a:avLst>
              <a:gd name="adj" fmla="val 110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957803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6D416-F210-4AE9-8C64-618EE93C3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Calibration</a:t>
            </a:r>
            <a:endParaRPr lang="de-C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5406401-D5C3-4280-B426-547D28CDE4E1}"/>
              </a:ext>
            </a:extLst>
          </p:cNvPr>
          <p:cNvSpPr/>
          <p:nvPr/>
        </p:nvSpPr>
        <p:spPr>
          <a:xfrm>
            <a:off x="4944888" y="2788822"/>
            <a:ext cx="1836204" cy="12961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Model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92DA814-8F44-4D45-AF68-6B04A1E16647}"/>
              </a:ext>
            </a:extLst>
          </p:cNvPr>
          <p:cNvSpPr/>
          <p:nvPr/>
        </p:nvSpPr>
        <p:spPr>
          <a:xfrm>
            <a:off x="3072680" y="2395557"/>
            <a:ext cx="792088" cy="58714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p1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A1A1CA4-1B76-4680-8814-38D2B568735B}"/>
              </a:ext>
            </a:extLst>
          </p:cNvPr>
          <p:cNvSpPr/>
          <p:nvPr/>
        </p:nvSpPr>
        <p:spPr>
          <a:xfrm>
            <a:off x="3072680" y="3143322"/>
            <a:ext cx="792088" cy="58714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p2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CF10C99-A64B-4E1F-8B52-ED0A86E45165}"/>
              </a:ext>
            </a:extLst>
          </p:cNvPr>
          <p:cNvSpPr/>
          <p:nvPr/>
        </p:nvSpPr>
        <p:spPr>
          <a:xfrm>
            <a:off x="3072680" y="3975564"/>
            <a:ext cx="792088" cy="58714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p3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8E332C4-5F03-4888-AAD9-24366BC71E71}"/>
              </a:ext>
            </a:extLst>
          </p:cNvPr>
          <p:cNvSpPr/>
          <p:nvPr/>
        </p:nvSpPr>
        <p:spPr>
          <a:xfrm rot="10800000">
            <a:off x="4188804" y="3265193"/>
            <a:ext cx="612068" cy="36004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3202B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4375619-22AE-468D-B8FE-9B055FC5DC5D}"/>
              </a:ext>
            </a:extLst>
          </p:cNvPr>
          <p:cNvSpPr/>
          <p:nvPr/>
        </p:nvSpPr>
        <p:spPr>
          <a:xfrm rot="10800000">
            <a:off x="7078742" y="3237573"/>
            <a:ext cx="612068" cy="36004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3202B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F764C75-9CD3-44A7-971D-F6B2EA009085}"/>
              </a:ext>
            </a:extLst>
          </p:cNvPr>
          <p:cNvSpPr/>
          <p:nvPr/>
        </p:nvSpPr>
        <p:spPr>
          <a:xfrm>
            <a:off x="7980112" y="2975376"/>
            <a:ext cx="1536268" cy="884432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rgbClr val="13202B"/>
                </a:solidFill>
              </a:rPr>
              <a:t>Wanted</a:t>
            </a:r>
            <a:r>
              <a:rPr lang="de-CH" dirty="0">
                <a:solidFill>
                  <a:srgbClr val="13202B"/>
                </a:solidFill>
              </a:rPr>
              <a:t> </a:t>
            </a:r>
            <a:r>
              <a:rPr lang="de-CH" dirty="0" err="1">
                <a:solidFill>
                  <a:srgbClr val="13202B"/>
                </a:solidFill>
              </a:rPr>
              <a:t>result</a:t>
            </a:r>
            <a:r>
              <a:rPr lang="de-CH" dirty="0">
                <a:solidFill>
                  <a:srgbClr val="13202B"/>
                </a:solidFill>
              </a:rPr>
              <a:t>/ </a:t>
            </a:r>
            <a:r>
              <a:rPr lang="de-CH" dirty="0" err="1">
                <a:solidFill>
                  <a:srgbClr val="13202B"/>
                </a:solidFill>
              </a:rPr>
              <a:t>data</a:t>
            </a:r>
            <a:endParaRPr lang="de-CH" dirty="0">
              <a:solidFill>
                <a:srgbClr val="132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73715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B719A-B9E7-462B-9382-5EEC9A00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Validation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6734FE-C4EF-4B91-87D2-2BEB8207C85A}"/>
              </a:ext>
            </a:extLst>
          </p:cNvPr>
          <p:cNvSpPr/>
          <p:nvPr/>
        </p:nvSpPr>
        <p:spPr>
          <a:xfrm>
            <a:off x="3892533" y="2311865"/>
            <a:ext cx="792088" cy="58714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p1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081F38-19C4-46A5-BFFB-B8013223C99F}"/>
              </a:ext>
            </a:extLst>
          </p:cNvPr>
          <p:cNvSpPr/>
          <p:nvPr/>
        </p:nvSpPr>
        <p:spPr>
          <a:xfrm>
            <a:off x="4414591" y="2311865"/>
            <a:ext cx="792088" cy="58714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p2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CE1814-AF13-40C2-AF2C-2526F7ED1188}"/>
              </a:ext>
            </a:extLst>
          </p:cNvPr>
          <p:cNvSpPr/>
          <p:nvPr/>
        </p:nvSpPr>
        <p:spPr>
          <a:xfrm>
            <a:off x="4916850" y="2313008"/>
            <a:ext cx="792088" cy="58714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p3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B66F028-9EB5-48B9-9A5C-B3ECDABF315F}"/>
              </a:ext>
            </a:extLst>
          </p:cNvPr>
          <p:cNvSpPr/>
          <p:nvPr/>
        </p:nvSpPr>
        <p:spPr>
          <a:xfrm>
            <a:off x="6157231" y="3248980"/>
            <a:ext cx="612068" cy="36004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3202B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4BEC3E6-69B7-4F52-B804-D41EAA1C53E6}"/>
              </a:ext>
            </a:extLst>
          </p:cNvPr>
          <p:cNvSpPr/>
          <p:nvPr/>
        </p:nvSpPr>
        <p:spPr>
          <a:xfrm>
            <a:off x="7068109" y="4735288"/>
            <a:ext cx="1308261" cy="79208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Real </a:t>
            </a:r>
            <a:r>
              <a:rPr lang="de-CH" dirty="0" err="1">
                <a:solidFill>
                  <a:srgbClr val="13202B"/>
                </a:solidFill>
              </a:rPr>
              <a:t>world</a:t>
            </a:r>
            <a:endParaRPr lang="de-CH" dirty="0">
              <a:solidFill>
                <a:srgbClr val="13202B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8E7662-F120-4AFC-B72B-B7274483D7A5}"/>
              </a:ext>
            </a:extLst>
          </p:cNvPr>
          <p:cNvSpPr/>
          <p:nvPr/>
        </p:nvSpPr>
        <p:spPr>
          <a:xfrm>
            <a:off x="3892533" y="2705130"/>
            <a:ext cx="1836204" cy="12961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Model</a:t>
            </a:r>
          </a:p>
        </p:txBody>
      </p:sp>
      <p:sp>
        <p:nvSpPr>
          <p:cNvPr id="3" name="Arrow: Up-Down 2">
            <a:extLst>
              <a:ext uri="{FF2B5EF4-FFF2-40B4-BE49-F238E27FC236}">
                <a16:creationId xmlns:a16="http://schemas.microsoft.com/office/drawing/2014/main" id="{38ECA6BB-53AB-4F1D-A754-C93099714261}"/>
              </a:ext>
            </a:extLst>
          </p:cNvPr>
          <p:cNvSpPr/>
          <p:nvPr/>
        </p:nvSpPr>
        <p:spPr>
          <a:xfrm>
            <a:off x="7542112" y="3832886"/>
            <a:ext cx="288032" cy="792088"/>
          </a:xfrm>
          <a:prstGeom prst="up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3202B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46190FC-3BB1-4B41-A8B9-3B310FADF3E7}"/>
              </a:ext>
            </a:extLst>
          </p:cNvPr>
          <p:cNvSpPr/>
          <p:nvPr/>
        </p:nvSpPr>
        <p:spPr>
          <a:xfrm>
            <a:off x="7197793" y="3135428"/>
            <a:ext cx="936104" cy="58714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 err="1">
                <a:solidFill>
                  <a:srgbClr val="13202B"/>
                </a:solidFill>
              </a:rPr>
              <a:t>output</a:t>
            </a:r>
            <a:endParaRPr lang="de-CH" sz="1400" dirty="0">
              <a:solidFill>
                <a:srgbClr val="132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6744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59EB-2D65-AC76-AE05-A632683C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3202870"/>
            <a:ext cx="8496300" cy="452261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/>
              <a:t>General </a:t>
            </a:r>
            <a:r>
              <a:rPr lang="it-IT" sz="4400" dirty="0" err="1"/>
              <a:t>problems</a:t>
            </a:r>
            <a:endParaRPr lang="it-IT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1AFCC-B101-E411-ED48-FDFB199B448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31495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7D1D0-6D31-45B9-8CC3-DFB7BB90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Main </a:t>
            </a:r>
            <a:r>
              <a:rPr lang="de-CH" dirty="0" err="1"/>
              <a:t>problem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6DBFA-30F6-479E-8967-CF4416EE9F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9244" y="1690688"/>
            <a:ext cx="8229600" cy="4591050"/>
          </a:xfrm>
        </p:spPr>
        <p:txBody>
          <a:bodyPr/>
          <a:lstStyle/>
          <a:p>
            <a:r>
              <a:rPr lang="de-CH" dirty="0"/>
              <a:t>ABM </a:t>
            </a:r>
            <a:r>
              <a:rPr lang="de-CH" dirty="0" err="1"/>
              <a:t>usually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a </a:t>
            </a:r>
            <a:r>
              <a:rPr lang="de-CH" dirty="0" err="1"/>
              <a:t>lot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parameters</a:t>
            </a:r>
            <a:endParaRPr lang="de-CH" dirty="0"/>
          </a:p>
          <a:p>
            <a:pPr lvl="1"/>
            <a:r>
              <a:rPr lang="de-CH" dirty="0" err="1"/>
              <a:t>Number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agents</a:t>
            </a:r>
            <a:endParaRPr lang="de-CH" dirty="0"/>
          </a:p>
          <a:p>
            <a:pPr lvl="1"/>
            <a:r>
              <a:rPr lang="de-CH" dirty="0"/>
              <a:t>Network/</a:t>
            </a:r>
            <a:r>
              <a:rPr lang="de-CH" dirty="0" err="1"/>
              <a:t>lattice</a:t>
            </a:r>
            <a:r>
              <a:rPr lang="de-CH" dirty="0"/>
              <a:t> - type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movement</a:t>
            </a:r>
            <a:endParaRPr lang="de-CH" dirty="0"/>
          </a:p>
          <a:p>
            <a:pPr lvl="1"/>
            <a:r>
              <a:rPr lang="de-CH" dirty="0" err="1"/>
              <a:t>Initialization</a:t>
            </a:r>
            <a:r>
              <a:rPr lang="de-CH" dirty="0"/>
              <a:t> </a:t>
            </a:r>
            <a:r>
              <a:rPr lang="de-CH" dirty="0" err="1"/>
              <a:t>parameters</a:t>
            </a:r>
            <a:endParaRPr lang="de-CH" dirty="0"/>
          </a:p>
          <a:p>
            <a:pPr lvl="1"/>
            <a:r>
              <a:rPr lang="de-CH" dirty="0"/>
              <a:t>…</a:t>
            </a:r>
          </a:p>
          <a:p>
            <a:pPr lvl="1"/>
            <a:endParaRPr lang="de-CH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CE28094-3E62-4670-8830-866F1DF50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8067" y="2584890"/>
            <a:ext cx="4684689" cy="399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27159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8235B-5B49-4300-9135-C2FEDD9DC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Non-</a:t>
            </a:r>
            <a:r>
              <a:rPr lang="it-IT" dirty="0" err="1"/>
              <a:t>linearity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E91FD6-AB74-4908-985D-FDC8862F0E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ABMs</a:t>
            </a:r>
            <a:r>
              <a:rPr lang="it-IT" dirty="0"/>
              <a:t> are </a:t>
            </a:r>
            <a:r>
              <a:rPr lang="it-IT" dirty="0" err="1"/>
              <a:t>strongly</a:t>
            </a:r>
            <a:r>
              <a:rPr lang="it-IT" dirty="0"/>
              <a:t> non linear</a:t>
            </a:r>
          </a:p>
          <a:p>
            <a:pPr lvl="1"/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cannot</a:t>
            </a:r>
            <a:r>
              <a:rPr lang="it-IT" dirty="0"/>
              <a:t> separate the </a:t>
            </a:r>
            <a:r>
              <a:rPr lang="it-IT" dirty="0" err="1"/>
              <a:t>variables</a:t>
            </a:r>
            <a:r>
              <a:rPr lang="it-IT" dirty="0"/>
              <a:t> like in linear systems</a:t>
            </a:r>
          </a:p>
          <a:p>
            <a:pPr lvl="1"/>
            <a:r>
              <a:rPr lang="it-IT" dirty="0"/>
              <a:t>Small </a:t>
            </a:r>
            <a:r>
              <a:rPr lang="it-IT" dirty="0" err="1"/>
              <a:t>changes</a:t>
            </a:r>
            <a:r>
              <a:rPr lang="it-IT" dirty="0"/>
              <a:t> can </a:t>
            </a:r>
            <a:r>
              <a:rPr lang="it-IT" dirty="0" err="1"/>
              <a:t>have</a:t>
            </a:r>
            <a:r>
              <a:rPr lang="it-IT" dirty="0"/>
              <a:t> a strong </a:t>
            </a:r>
            <a:r>
              <a:rPr lang="it-IT" dirty="0" err="1"/>
              <a:t>effect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56A84-80FE-4D6F-B980-AA912E4F9D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7069752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E5603-EB7A-7AE0-DC8B-61C45B4CD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«Ghost in the model»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3D32AB-021F-FF91-9785-1A1426AD3E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193BFC-C8A7-0F90-8F4E-4DBAD54D5A9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C6AC25-F3E3-B160-E31A-19F50B34B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29" y="1439585"/>
            <a:ext cx="6669977" cy="18931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9E8A87-87CE-086C-988B-448424178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598" y="3608232"/>
            <a:ext cx="7340503" cy="265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96706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19E71-D10F-40BA-1450-1823CD797C6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0696A1-37CC-8D29-DC19-CF26C1E4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1" y="1682551"/>
            <a:ext cx="3547711" cy="4032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7DEDA2-77B6-529F-176D-8BF8172A15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164"/>
          <a:stretch/>
        </p:blipFill>
        <p:spPr>
          <a:xfrm>
            <a:off x="5983957" y="1238187"/>
            <a:ext cx="4428492" cy="22812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D46377-A228-707B-DB81-160C07295C05}"/>
              </a:ext>
            </a:extLst>
          </p:cNvPr>
          <p:cNvSpPr txBox="1"/>
          <p:nvPr/>
        </p:nvSpPr>
        <p:spPr>
          <a:xfrm>
            <a:off x="1703512" y="6065359"/>
            <a:ext cx="78263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</a:rPr>
              <a:t>Edmonds, B. (2005). Assessing the safety of (numerical) representation in social simulation. </a:t>
            </a:r>
            <a:r>
              <a:rPr lang="en-US" sz="1200" i="1" dirty="0">
                <a:solidFill>
                  <a:schemeClr val="bg2"/>
                </a:solidFill>
                <a:latin typeface="Arial" panose="020B0604020202020204" pitchFamily="34" charset="0"/>
              </a:rPr>
              <a:t>Agent-based computational modelling</a:t>
            </a:r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</a:rPr>
              <a:t>, 195-214.</a:t>
            </a:r>
            <a:endParaRPr lang="it-IT" sz="1200" dirty="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12EB08-D0F1-0DAA-0BE9-20C828CA2B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506" b="9440"/>
          <a:stretch/>
        </p:blipFill>
        <p:spPr>
          <a:xfrm>
            <a:off x="5983957" y="3594099"/>
            <a:ext cx="4500500" cy="25683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3B2ABF-83CD-6AF0-83C6-BD7E1C1F51D8}"/>
              </a:ext>
            </a:extLst>
          </p:cNvPr>
          <p:cNvSpPr txBox="1"/>
          <p:nvPr/>
        </p:nvSpPr>
        <p:spPr>
          <a:xfrm>
            <a:off x="2323387" y="1386124"/>
            <a:ext cx="2173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bg2"/>
                </a:solidFill>
              </a:rPr>
              <a:t>Interaction </a:t>
            </a:r>
            <a:r>
              <a:rPr lang="it-IT" b="1" dirty="0" err="1">
                <a:solidFill>
                  <a:schemeClr val="bg2"/>
                </a:solidFill>
              </a:rPr>
              <a:t>functions</a:t>
            </a:r>
            <a:endParaRPr lang="it-IT" b="1" dirty="0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EB15D9-F1FA-DA61-6994-CB4E331F74AF}"/>
              </a:ext>
            </a:extLst>
          </p:cNvPr>
          <p:cNvSpPr txBox="1"/>
          <p:nvPr/>
        </p:nvSpPr>
        <p:spPr>
          <a:xfrm>
            <a:off x="7332245" y="695532"/>
            <a:ext cx="2019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 err="1">
                <a:solidFill>
                  <a:schemeClr val="bg2"/>
                </a:solidFill>
              </a:rPr>
              <a:t>Resulting</a:t>
            </a:r>
            <a:r>
              <a:rPr lang="it-IT" b="1" dirty="0">
                <a:solidFill>
                  <a:schemeClr val="bg2"/>
                </a:solidFill>
              </a:rPr>
              <a:t> dynamics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CC117A0-5B2F-36FE-B8E0-7099B090A221}"/>
              </a:ext>
            </a:extLst>
          </p:cNvPr>
          <p:cNvSpPr/>
          <p:nvPr/>
        </p:nvSpPr>
        <p:spPr>
          <a:xfrm rot="20661295">
            <a:off x="5174959" y="2430240"/>
            <a:ext cx="720080" cy="288032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2"/>
              </a:solidFill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0C6E7DA-3EFC-553C-01CE-FD5051D2BA1D}"/>
              </a:ext>
            </a:extLst>
          </p:cNvPr>
          <p:cNvSpPr/>
          <p:nvPr/>
        </p:nvSpPr>
        <p:spPr>
          <a:xfrm rot="756876">
            <a:off x="5260210" y="3932375"/>
            <a:ext cx="720080" cy="288032"/>
          </a:xfrm>
          <a:prstGeom prst="right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075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D32FC-D273-581F-ED87-EF2ACBA6D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jumping to </a:t>
            </a:r>
            <a:r>
              <a:rPr lang="it-IT" dirty="0" err="1"/>
              <a:t>measures</a:t>
            </a:r>
            <a:r>
              <a:rPr lang="it-IT" dirty="0"/>
              <a:t>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BDBBE-CBE9-F229-F905-76912B0E37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32093-0238-0309-44F0-01AAA75DD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7850" y="1423334"/>
            <a:ext cx="8483600" cy="481395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e.g.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E48C29-BFF8-9A26-1783-9FB2052332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309"/>
          <a:stretch/>
        </p:blipFill>
        <p:spPr>
          <a:xfrm>
            <a:off x="2315580" y="2184357"/>
            <a:ext cx="7848364" cy="28493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2DA610-07C4-C170-B9E6-9902B7EED42B}"/>
              </a:ext>
            </a:extLst>
          </p:cNvPr>
          <p:cNvSpPr txBox="1"/>
          <p:nvPr/>
        </p:nvSpPr>
        <p:spPr>
          <a:xfrm>
            <a:off x="1474470" y="5903238"/>
            <a:ext cx="90364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Goldberg, A., &amp; Stein, S. K. (2018). Beyond social contagion: Associative diffusion and the emergence of cultural variation.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American Sociological Review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83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(5), 897-932.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24564294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D32FC-D273-581F-ED87-EF2ACBA6D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13 </a:t>
            </a:r>
            <a:r>
              <a:rPr lang="it-IT" dirty="0" err="1"/>
              <a:t>similar</a:t>
            </a:r>
            <a:r>
              <a:rPr lang="it-IT" dirty="0"/>
              <a:t> datasets…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9A4A2-7101-96A3-1F86-B6CF5E699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BDBBE-CBE9-F229-F905-76912B0E37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16C5FF-4E47-BAFD-993D-15483AEFF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644" y="1518770"/>
            <a:ext cx="6264696" cy="462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5042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5935A-FFDA-8AF7-1B4E-5E3FA9C99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188" y="161440"/>
            <a:ext cx="10515600" cy="1325563"/>
          </a:xfrm>
        </p:spPr>
        <p:txBody>
          <a:bodyPr/>
          <a:lstStyle/>
          <a:p>
            <a:r>
              <a:rPr lang="it-IT" dirty="0" err="1"/>
              <a:t>Datasaurus</a:t>
            </a:r>
            <a:r>
              <a:rPr lang="it-IT" dirty="0"/>
              <a:t>’ </a:t>
            </a:r>
            <a:r>
              <a:rPr lang="it-IT" dirty="0" err="1"/>
              <a:t>dozen</a:t>
            </a:r>
            <a:endParaRPr lang="it-IT" dirty="0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3B3D964C-3824-6100-A5AA-984E406C74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432"/>
          <a:stretch/>
        </p:blipFill>
        <p:spPr>
          <a:xfrm>
            <a:off x="2747628" y="1397277"/>
            <a:ext cx="6804756" cy="482986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41144E-7A04-05B0-8D7B-71D9A1003F1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1F85C2-F496-D1D1-1E8B-B6D77A8C7908}"/>
              </a:ext>
            </a:extLst>
          </p:cNvPr>
          <p:cNvSpPr txBox="1"/>
          <p:nvPr/>
        </p:nvSpPr>
        <p:spPr>
          <a:xfrm>
            <a:off x="2423593" y="6137418"/>
            <a:ext cx="71287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/>
              <a:t>Source: https://cran.r-project.org/web/packages/datasauRus/vignettes/Datasaurus.html</a:t>
            </a:r>
          </a:p>
        </p:txBody>
      </p:sp>
    </p:spTree>
    <p:extLst>
      <p:ext uri="{BB962C8B-B14F-4D97-AF65-F5344CB8AC3E}">
        <p14:creationId xmlns:p14="http://schemas.microsoft.com/office/powerpoint/2010/main" val="314904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0026-95D8-F5C2-2B4D-94AF1589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0155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solidFill>
                  <a:schemeClr val="accent5"/>
                </a:solidFill>
              </a:rPr>
              <a:t>Why</a:t>
            </a:r>
            <a:r>
              <a:rPr lang="it-IT" dirty="0">
                <a:solidFill>
                  <a:schemeClr val="accent5"/>
                </a:solidFill>
              </a:rPr>
              <a:t> </a:t>
            </a:r>
            <a:r>
              <a:rPr lang="it-IT" dirty="0" err="1">
                <a:solidFill>
                  <a:schemeClr val="accent5"/>
                </a:solidFill>
              </a:rPr>
              <a:t>complex</a:t>
            </a:r>
            <a:r>
              <a:rPr lang="it-IT" dirty="0">
                <a:solidFill>
                  <a:schemeClr val="accent5"/>
                </a:solidFill>
              </a:rPr>
              <a:t> systems?</a:t>
            </a:r>
          </a:p>
        </p:txBody>
      </p:sp>
    </p:spTree>
    <p:extLst>
      <p:ext uri="{BB962C8B-B14F-4D97-AF65-F5344CB8AC3E}">
        <p14:creationId xmlns:p14="http://schemas.microsoft.com/office/powerpoint/2010/main" val="100172636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D32FC-D273-581F-ED87-EF2ACBA6D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exploring</a:t>
            </a:r>
            <a:r>
              <a:rPr lang="it-IT" dirty="0"/>
              <a:t>/playing with the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9A4A2-7101-96A3-1F86-B6CF5E699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For </a:t>
            </a:r>
            <a:r>
              <a:rPr lang="it-IT" dirty="0" err="1"/>
              <a:t>fun</a:t>
            </a:r>
            <a:r>
              <a:rPr lang="it-IT" dirty="0"/>
              <a:t>!</a:t>
            </a:r>
          </a:p>
          <a:p>
            <a:endParaRPr lang="it-IT" dirty="0"/>
          </a:p>
          <a:p>
            <a:r>
              <a:rPr lang="it-IT" dirty="0"/>
              <a:t>To </a:t>
            </a:r>
            <a:r>
              <a:rPr lang="it-IT" dirty="0" err="1"/>
              <a:t>have</a:t>
            </a:r>
            <a:r>
              <a:rPr lang="it-IT" dirty="0"/>
              <a:t> a high-order </a:t>
            </a:r>
            <a:r>
              <a:rPr lang="it-IT" dirty="0" err="1"/>
              <a:t>understanding</a:t>
            </a:r>
            <a:r>
              <a:rPr lang="it-IT" dirty="0"/>
              <a:t> of </a:t>
            </a:r>
            <a:r>
              <a:rPr lang="it-IT" dirty="0" err="1"/>
              <a:t>how</a:t>
            </a:r>
            <a:r>
              <a:rPr lang="it-IT" dirty="0"/>
              <a:t> it works</a:t>
            </a:r>
          </a:p>
          <a:p>
            <a:pPr lvl="1"/>
            <a:r>
              <a:rPr lang="it-IT" dirty="0"/>
              <a:t>Exploration of</a:t>
            </a:r>
          </a:p>
          <a:p>
            <a:pPr lvl="2"/>
            <a:r>
              <a:rPr lang="it-IT" dirty="0" err="1"/>
              <a:t>Expected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  <a:p>
            <a:pPr lvl="2"/>
            <a:r>
              <a:rPr lang="it-IT" dirty="0" err="1"/>
              <a:t>Unexpected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  <a:p>
            <a:pPr lvl="2"/>
            <a:r>
              <a:rPr lang="it-IT" dirty="0" err="1"/>
              <a:t>Artifacts</a:t>
            </a:r>
            <a:r>
              <a:rPr lang="it-IT" dirty="0"/>
              <a:t>/bugs</a:t>
            </a:r>
          </a:p>
          <a:p>
            <a:pPr lvl="2"/>
            <a:endParaRPr lang="it-IT" dirty="0"/>
          </a:p>
          <a:p>
            <a:r>
              <a:rPr lang="it-IT" dirty="0" err="1"/>
              <a:t>Sensitivity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can take a </a:t>
            </a:r>
            <a:r>
              <a:rPr lang="it-IT" dirty="0" err="1"/>
              <a:t>very</a:t>
            </a:r>
            <a:r>
              <a:rPr lang="it-IT" dirty="0"/>
              <a:t> long time</a:t>
            </a:r>
          </a:p>
          <a:p>
            <a:pPr lvl="1"/>
            <a:r>
              <a:rPr lang="it-IT" dirty="0"/>
              <a:t>You </a:t>
            </a:r>
            <a:r>
              <a:rPr lang="it-IT" dirty="0" err="1"/>
              <a:t>may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start debugging </a:t>
            </a:r>
            <a:r>
              <a:rPr lang="it-IT" dirty="0" err="1"/>
              <a:t>before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BDBBE-CBE9-F229-F905-76912B0E373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311927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F2FA5-470B-24F8-6290-B1CE2B90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4800" dirty="0"/>
              <a:t>Playing with </a:t>
            </a:r>
            <a:r>
              <a:rPr lang="it-IT" sz="4800" dirty="0" err="1"/>
              <a:t>ABMs</a:t>
            </a:r>
            <a:r>
              <a:rPr lang="it-IT" sz="4800" dirty="0"/>
              <a:t> (for </a:t>
            </a:r>
            <a:r>
              <a:rPr lang="it-IT" sz="4800" dirty="0" err="1"/>
              <a:t>understanding</a:t>
            </a:r>
            <a:r>
              <a:rPr lang="it-IT" sz="4800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B13B8B-F46D-682B-CA80-9DCFFF8DF86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DBD2A-58DF-0C8B-90E2-F6CE66830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90" y="2423053"/>
            <a:ext cx="3896269" cy="266737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73240B-A264-A31C-7A49-ADB5582A5841}"/>
              </a:ext>
            </a:extLst>
          </p:cNvPr>
          <p:cNvCxnSpPr>
            <a:cxnSpLocks/>
          </p:cNvCxnSpPr>
          <p:nvPr/>
        </p:nvCxnSpPr>
        <p:spPr>
          <a:xfrm>
            <a:off x="1189101" y="4246123"/>
            <a:ext cx="252028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DA58A48-807D-C8A5-D179-EDC580A22F4F}"/>
              </a:ext>
            </a:extLst>
          </p:cNvPr>
          <p:cNvCxnSpPr/>
          <p:nvPr/>
        </p:nvCxnSpPr>
        <p:spPr>
          <a:xfrm>
            <a:off x="3637373" y="3863213"/>
            <a:ext cx="1260140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D98390-D0F2-A3A0-AA82-0186EE517BAC}"/>
              </a:ext>
            </a:extLst>
          </p:cNvPr>
          <p:cNvCxnSpPr>
            <a:cxnSpLocks/>
          </p:cNvCxnSpPr>
          <p:nvPr/>
        </p:nvCxnSpPr>
        <p:spPr>
          <a:xfrm>
            <a:off x="1189101" y="4079237"/>
            <a:ext cx="3636404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67B189B-263D-1519-6CE9-B9C74E657B62}"/>
              </a:ext>
            </a:extLst>
          </p:cNvPr>
          <p:cNvSpPr txBox="1"/>
          <p:nvPr/>
        </p:nvSpPr>
        <p:spPr>
          <a:xfrm>
            <a:off x="973585" y="5342391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2"/>
                </a:solidFill>
                <a:latin typeface="Noto Serif" panose="020B0604020202020204" pitchFamily="18" charset="0"/>
              </a:rPr>
              <a:t>Klügl</a:t>
            </a:r>
            <a:r>
              <a:rPr lang="en-US" sz="1400" dirty="0">
                <a:solidFill>
                  <a:schemeClr val="bg2"/>
                </a:solidFill>
                <a:latin typeface="Noto Serif" panose="020B0604020202020204" pitchFamily="18" charset="0"/>
              </a:rPr>
              <a:t>, F., &amp; </a:t>
            </a:r>
            <a:r>
              <a:rPr lang="en-US" sz="1400" dirty="0" err="1">
                <a:solidFill>
                  <a:schemeClr val="bg2"/>
                </a:solidFill>
                <a:latin typeface="Noto Serif" panose="020B0604020202020204" pitchFamily="18" charset="0"/>
              </a:rPr>
              <a:t>Bazzan</a:t>
            </a:r>
            <a:r>
              <a:rPr lang="en-US" sz="1400" dirty="0">
                <a:solidFill>
                  <a:schemeClr val="bg2"/>
                </a:solidFill>
                <a:latin typeface="Noto Serif" panose="020B0604020202020204" pitchFamily="18" charset="0"/>
              </a:rPr>
              <a:t>, A. L. C. (2012). Agent-Based Modeling and Simulation. </a:t>
            </a:r>
            <a:r>
              <a:rPr lang="en-US" sz="1400" i="1" dirty="0">
                <a:solidFill>
                  <a:schemeClr val="bg2"/>
                </a:solidFill>
                <a:latin typeface="Noto Serif" panose="020B0604020202020204" pitchFamily="18" charset="0"/>
              </a:rPr>
              <a:t>AI Magazine</a:t>
            </a:r>
            <a:r>
              <a:rPr lang="en-US" sz="1400" dirty="0">
                <a:solidFill>
                  <a:schemeClr val="bg2"/>
                </a:solidFill>
                <a:latin typeface="Noto Serif" panose="020B0604020202020204" pitchFamily="18" charset="0"/>
              </a:rPr>
              <a:t>, </a:t>
            </a:r>
            <a:r>
              <a:rPr lang="en-US" sz="1400" i="1" dirty="0">
                <a:solidFill>
                  <a:schemeClr val="bg2"/>
                </a:solidFill>
                <a:latin typeface="Noto Serif" panose="020B0604020202020204" pitchFamily="18" charset="0"/>
              </a:rPr>
              <a:t>33</a:t>
            </a:r>
            <a:r>
              <a:rPr lang="en-US" sz="1400" dirty="0">
                <a:solidFill>
                  <a:schemeClr val="bg2"/>
                </a:solidFill>
                <a:latin typeface="Noto Serif" panose="020B0604020202020204" pitchFamily="18" charset="0"/>
              </a:rPr>
              <a:t>(3), 29. https://doi.org/10.1609/aimag.v33i3.2425</a:t>
            </a:r>
            <a:endParaRPr lang="it-IT" sz="1400" dirty="0">
              <a:solidFill>
                <a:schemeClr val="bg2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5A2D216-0694-EA40-8B98-6FCC84A4A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790" y="2937819"/>
            <a:ext cx="5154109" cy="73866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47B6468-E3CF-0475-7A92-6A009986CB5A}"/>
              </a:ext>
            </a:extLst>
          </p:cNvPr>
          <p:cNvCxnSpPr>
            <a:cxnSpLocks/>
          </p:cNvCxnSpPr>
          <p:nvPr/>
        </p:nvCxnSpPr>
        <p:spPr>
          <a:xfrm>
            <a:off x="7265479" y="3425052"/>
            <a:ext cx="3636404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523688C-BA81-C2EA-B1CF-3F13F3B62588}"/>
              </a:ext>
            </a:extLst>
          </p:cNvPr>
          <p:cNvCxnSpPr>
            <a:cxnSpLocks/>
          </p:cNvCxnSpPr>
          <p:nvPr/>
        </p:nvCxnSpPr>
        <p:spPr>
          <a:xfrm>
            <a:off x="6005339" y="3653033"/>
            <a:ext cx="216024" cy="0"/>
          </a:xfrm>
          <a:prstGeom prst="line">
            <a:avLst/>
          </a:prstGeom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51731D-5B68-6334-109B-433F3655B0A1}"/>
              </a:ext>
            </a:extLst>
          </p:cNvPr>
          <p:cNvSpPr txBox="1"/>
          <p:nvPr/>
        </p:nvSpPr>
        <p:spPr>
          <a:xfrm>
            <a:off x="6369683" y="3972705"/>
            <a:ext cx="4581524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 dirty="0">
                <a:solidFill>
                  <a:schemeClr val="bg2"/>
                </a:solidFill>
                <a:latin typeface="-apple-system"/>
              </a:rPr>
              <a:t>Bommel, P., </a:t>
            </a:r>
            <a:r>
              <a:rPr lang="it-IT" sz="1400" dirty="0" err="1">
                <a:solidFill>
                  <a:schemeClr val="bg2"/>
                </a:solidFill>
                <a:latin typeface="-apple-system"/>
              </a:rPr>
              <a:t>Becu</a:t>
            </a:r>
            <a:r>
              <a:rPr lang="it-IT" sz="1400" dirty="0">
                <a:solidFill>
                  <a:schemeClr val="bg2"/>
                </a:solidFill>
                <a:latin typeface="-apple-system"/>
              </a:rPr>
              <a:t>, N., Le Page, C., Bousquet, F. (2016). </a:t>
            </a:r>
            <a:r>
              <a:rPr lang="it-IT" sz="1400" dirty="0" err="1">
                <a:solidFill>
                  <a:schemeClr val="bg2"/>
                </a:solidFill>
                <a:latin typeface="-apple-system"/>
              </a:rPr>
              <a:t>Cormas</a:t>
            </a:r>
            <a:r>
              <a:rPr lang="it-IT" sz="1400" dirty="0">
                <a:solidFill>
                  <a:schemeClr val="bg2"/>
                </a:solidFill>
                <a:latin typeface="-apple-system"/>
              </a:rPr>
              <a:t>: An Agent-</a:t>
            </a:r>
            <a:r>
              <a:rPr lang="it-IT" sz="1400" dirty="0" err="1">
                <a:solidFill>
                  <a:schemeClr val="bg2"/>
                </a:solidFill>
                <a:latin typeface="-apple-system"/>
              </a:rPr>
              <a:t>Based</a:t>
            </a:r>
            <a:r>
              <a:rPr lang="it-IT" sz="1400" dirty="0">
                <a:solidFill>
                  <a:schemeClr val="bg2"/>
                </a:solidFill>
                <a:latin typeface="-apple-system"/>
              </a:rPr>
              <a:t> </a:t>
            </a:r>
            <a:r>
              <a:rPr lang="it-IT" sz="1400" dirty="0" err="1">
                <a:solidFill>
                  <a:schemeClr val="bg2"/>
                </a:solidFill>
                <a:latin typeface="-apple-system"/>
              </a:rPr>
              <a:t>Simulation</a:t>
            </a:r>
            <a:r>
              <a:rPr lang="it-IT" sz="1400" dirty="0">
                <a:solidFill>
                  <a:schemeClr val="bg2"/>
                </a:solidFill>
                <a:latin typeface="-apple-system"/>
              </a:rPr>
              <a:t> Platform for </a:t>
            </a:r>
            <a:r>
              <a:rPr lang="it-IT" sz="1400" dirty="0" err="1">
                <a:solidFill>
                  <a:schemeClr val="bg2"/>
                </a:solidFill>
                <a:latin typeface="-apple-system"/>
              </a:rPr>
              <a:t>Coupling</a:t>
            </a:r>
            <a:r>
              <a:rPr lang="it-IT" sz="1400" dirty="0">
                <a:solidFill>
                  <a:schemeClr val="bg2"/>
                </a:solidFill>
                <a:latin typeface="-apple-system"/>
              </a:rPr>
              <a:t> Human </a:t>
            </a:r>
            <a:r>
              <a:rPr lang="it-IT" sz="1400" dirty="0" err="1">
                <a:solidFill>
                  <a:schemeClr val="bg2"/>
                </a:solidFill>
                <a:latin typeface="-apple-system"/>
              </a:rPr>
              <a:t>Decisions</a:t>
            </a:r>
            <a:r>
              <a:rPr lang="it-IT" sz="1400" dirty="0">
                <a:solidFill>
                  <a:schemeClr val="bg2"/>
                </a:solidFill>
                <a:latin typeface="-apple-system"/>
              </a:rPr>
              <a:t> with </a:t>
            </a:r>
            <a:r>
              <a:rPr lang="it-IT" sz="1400" dirty="0" err="1">
                <a:solidFill>
                  <a:schemeClr val="bg2"/>
                </a:solidFill>
                <a:latin typeface="-apple-system"/>
              </a:rPr>
              <a:t>Computerized</a:t>
            </a:r>
            <a:r>
              <a:rPr lang="it-IT" sz="1400" dirty="0">
                <a:solidFill>
                  <a:schemeClr val="bg2"/>
                </a:solidFill>
                <a:latin typeface="-apple-system"/>
              </a:rPr>
              <a:t> Dynamics. In: </a:t>
            </a:r>
            <a:r>
              <a:rPr lang="it-IT" sz="1400" dirty="0" err="1">
                <a:solidFill>
                  <a:schemeClr val="bg2"/>
                </a:solidFill>
                <a:latin typeface="-apple-system"/>
              </a:rPr>
              <a:t>Kaneda</a:t>
            </a:r>
            <a:r>
              <a:rPr lang="it-IT" sz="1400" dirty="0">
                <a:solidFill>
                  <a:schemeClr val="bg2"/>
                </a:solidFill>
                <a:latin typeface="-apple-system"/>
              </a:rPr>
              <a:t>, T., </a:t>
            </a:r>
            <a:r>
              <a:rPr lang="it-IT" sz="1400" dirty="0" err="1">
                <a:solidFill>
                  <a:schemeClr val="bg2"/>
                </a:solidFill>
                <a:latin typeface="-apple-system"/>
              </a:rPr>
              <a:t>Kanegae</a:t>
            </a:r>
            <a:r>
              <a:rPr lang="it-IT" sz="1400" dirty="0">
                <a:solidFill>
                  <a:schemeClr val="bg2"/>
                </a:solidFill>
                <a:latin typeface="-apple-system"/>
              </a:rPr>
              <a:t>, H., </a:t>
            </a:r>
            <a:r>
              <a:rPr lang="it-IT" sz="1400" dirty="0" err="1">
                <a:solidFill>
                  <a:schemeClr val="bg2"/>
                </a:solidFill>
                <a:latin typeface="-apple-system"/>
              </a:rPr>
              <a:t>Toyoda</a:t>
            </a:r>
            <a:r>
              <a:rPr lang="it-IT" sz="1400" dirty="0">
                <a:solidFill>
                  <a:schemeClr val="bg2"/>
                </a:solidFill>
                <a:latin typeface="-apple-system"/>
              </a:rPr>
              <a:t>, Y., Rizzi, P. (</a:t>
            </a:r>
            <a:r>
              <a:rPr lang="it-IT" sz="1400" dirty="0" err="1">
                <a:solidFill>
                  <a:schemeClr val="bg2"/>
                </a:solidFill>
                <a:latin typeface="-apple-system"/>
              </a:rPr>
              <a:t>eds</a:t>
            </a:r>
            <a:r>
              <a:rPr lang="it-IT" sz="1400" dirty="0">
                <a:solidFill>
                  <a:schemeClr val="bg2"/>
                </a:solidFill>
                <a:latin typeface="-apple-system"/>
              </a:rPr>
              <a:t>) </a:t>
            </a:r>
            <a:r>
              <a:rPr lang="it-IT" sz="1400" dirty="0" err="1">
                <a:solidFill>
                  <a:schemeClr val="bg2"/>
                </a:solidFill>
                <a:latin typeface="-apple-system"/>
              </a:rPr>
              <a:t>Simulation</a:t>
            </a:r>
            <a:r>
              <a:rPr lang="it-IT" sz="1400" dirty="0">
                <a:solidFill>
                  <a:schemeClr val="bg2"/>
                </a:solidFill>
                <a:latin typeface="-apple-system"/>
              </a:rPr>
              <a:t> and Gaming in the Network Society. </a:t>
            </a:r>
            <a:r>
              <a:rPr lang="it-IT" sz="1400" dirty="0" err="1">
                <a:solidFill>
                  <a:schemeClr val="bg2"/>
                </a:solidFill>
                <a:latin typeface="-apple-system"/>
              </a:rPr>
              <a:t>Translational</a:t>
            </a:r>
            <a:r>
              <a:rPr lang="it-IT" sz="1400" dirty="0">
                <a:solidFill>
                  <a:schemeClr val="bg2"/>
                </a:solidFill>
                <a:latin typeface="-apple-system"/>
              </a:rPr>
              <a:t> Systems Sciences, </a:t>
            </a:r>
            <a:r>
              <a:rPr lang="it-IT" sz="1400" dirty="0" err="1">
                <a:solidFill>
                  <a:schemeClr val="bg2"/>
                </a:solidFill>
                <a:latin typeface="-apple-system"/>
              </a:rPr>
              <a:t>vol</a:t>
            </a:r>
            <a:r>
              <a:rPr lang="it-IT" sz="1400" dirty="0">
                <a:solidFill>
                  <a:schemeClr val="bg2"/>
                </a:solidFill>
                <a:latin typeface="-apple-system"/>
              </a:rPr>
              <a:t> 9. Springer, Singapore. https://doi.org/10.1007/978-981-10-0575-6_27</a:t>
            </a:r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85614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7384C-4E2E-B10B-410F-F12A517C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More </a:t>
            </a:r>
            <a:r>
              <a:rPr lang="it-IT" dirty="0" err="1"/>
              <a:t>formally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«</a:t>
            </a:r>
            <a:r>
              <a:rPr lang="it-IT" dirty="0" err="1"/>
              <a:t>verification</a:t>
            </a:r>
            <a:r>
              <a:rPr lang="it-IT" dirty="0"/>
              <a:t>»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94914-B968-E2E9-0927-0B1ECA2449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02D91E-7B56-7F58-77D1-F574CEE281F1}"/>
              </a:ext>
            </a:extLst>
          </p:cNvPr>
          <p:cNvSpPr txBox="1"/>
          <p:nvPr/>
        </p:nvSpPr>
        <p:spPr>
          <a:xfrm>
            <a:off x="2027040" y="2644171"/>
            <a:ext cx="8640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i="1" dirty="0">
                <a:solidFill>
                  <a:schemeClr val="bg2"/>
                </a:solidFill>
              </a:rPr>
              <a:t>Verification is a procedure to ensure that the model is built according to specifications and to eliminate errors in the structure, algorithm and computer implementation of the model</a:t>
            </a:r>
            <a:endParaRPr lang="it-IT" sz="2400" i="1" dirty="0">
              <a:solidFill>
                <a:schemeClr val="bg2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3BBB85-0CB8-9088-90BF-D6F8C0AE9CE6}"/>
              </a:ext>
            </a:extLst>
          </p:cNvPr>
          <p:cNvSpPr txBox="1"/>
          <p:nvPr/>
        </p:nvSpPr>
        <p:spPr>
          <a:xfrm>
            <a:off x="1847850" y="5761759"/>
            <a:ext cx="864063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chemeClr val="bg2"/>
                </a:solidFill>
                <a:latin typeface="Arial" panose="020B0604020202020204" pitchFamily="34" charset="0"/>
              </a:rPr>
              <a:t>Wilniewczyc</a:t>
            </a: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</a:rPr>
              <a:t>, M. P. (1999). </a:t>
            </a:r>
            <a:r>
              <a:rPr lang="en-US" sz="1400" i="1" dirty="0">
                <a:solidFill>
                  <a:schemeClr val="bg2"/>
                </a:solidFill>
                <a:latin typeface="Arial" panose="020B0604020202020204" pitchFamily="34" charset="0"/>
              </a:rPr>
              <a:t>Electro-mechanical analysis of thin-film substrate fuses using finite element methodology</a:t>
            </a:r>
            <a:r>
              <a:rPr lang="en-US" sz="1400" dirty="0">
                <a:solidFill>
                  <a:schemeClr val="bg2"/>
                </a:solidFill>
                <a:latin typeface="Arial" panose="020B0604020202020204" pitchFamily="34" charset="0"/>
              </a:rPr>
              <a:t>. Sheffield Hallam University (United Kingdom).</a:t>
            </a:r>
            <a:endParaRPr lang="it-IT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1490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B6BF-E76B-E94F-AE9B-98CC267A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artifact</a:t>
            </a:r>
            <a:r>
              <a:rPr lang="it-IT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61729-A563-A902-56E2-A36E5D2CF9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E640EB-4361-ED60-8A16-7BE5E0A77BEE}"/>
              </a:ext>
            </a:extLst>
          </p:cNvPr>
          <p:cNvSpPr/>
          <p:nvPr/>
        </p:nvSpPr>
        <p:spPr>
          <a:xfrm>
            <a:off x="3122891" y="2872077"/>
            <a:ext cx="1836204" cy="12961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Model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DE83354-E219-CFE8-1609-DC3E6B0E9017}"/>
              </a:ext>
            </a:extLst>
          </p:cNvPr>
          <p:cNvSpPr/>
          <p:nvPr/>
        </p:nvSpPr>
        <p:spPr>
          <a:xfrm>
            <a:off x="7616059" y="2860229"/>
            <a:ext cx="1836204" cy="130189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>
                <a:solidFill>
                  <a:srgbClr val="13202B"/>
                </a:solidFill>
              </a:rPr>
              <a:t>Real </a:t>
            </a:r>
            <a:r>
              <a:rPr lang="de-CH" sz="2000" dirty="0" err="1">
                <a:solidFill>
                  <a:srgbClr val="13202B"/>
                </a:solidFill>
              </a:rPr>
              <a:t>world</a:t>
            </a:r>
            <a:endParaRPr lang="de-CH" sz="2000" dirty="0">
              <a:solidFill>
                <a:srgbClr val="13202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813296-FD4E-F60E-0267-989657D1A727}"/>
              </a:ext>
            </a:extLst>
          </p:cNvPr>
          <p:cNvSpPr/>
          <p:nvPr/>
        </p:nvSpPr>
        <p:spPr>
          <a:xfrm>
            <a:off x="6096000" y="2132856"/>
            <a:ext cx="144016" cy="3564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DCA7BE9B-92ED-282B-0EA6-1EC5074BB24E}"/>
              </a:ext>
            </a:extLst>
          </p:cNvPr>
          <p:cNvSpPr/>
          <p:nvPr/>
        </p:nvSpPr>
        <p:spPr>
          <a:xfrm>
            <a:off x="5299882" y="3104964"/>
            <a:ext cx="1876239" cy="792088"/>
          </a:xfrm>
          <a:prstGeom prst="leftRightArrow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13202B"/>
                </a:solidFill>
              </a:rPr>
              <a:t>relationship</a:t>
            </a:r>
            <a:endParaRPr lang="it-IT" dirty="0">
              <a:solidFill>
                <a:srgbClr val="132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8078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B6BF-E76B-E94F-AE9B-98CC267AF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artifact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4BDC1-5723-5057-747D-4BBA256BB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461729-A563-A902-56E2-A36E5D2CF9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9E640EB-4361-ED60-8A16-7BE5E0A77BEE}"/>
              </a:ext>
            </a:extLst>
          </p:cNvPr>
          <p:cNvSpPr/>
          <p:nvPr/>
        </p:nvSpPr>
        <p:spPr>
          <a:xfrm>
            <a:off x="3122891" y="2872077"/>
            <a:ext cx="1836204" cy="12961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Model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D8D28EF-4544-1084-B941-980AAE54844A}"/>
              </a:ext>
            </a:extLst>
          </p:cNvPr>
          <p:cNvSpPr/>
          <p:nvPr/>
        </p:nvSpPr>
        <p:spPr>
          <a:xfrm rot="2272599">
            <a:off x="1718077" y="1676980"/>
            <a:ext cx="1620180" cy="118813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Model </a:t>
            </a:r>
            <a:r>
              <a:rPr lang="de-CH" dirty="0" err="1">
                <a:solidFill>
                  <a:srgbClr val="13202B"/>
                </a:solidFill>
              </a:rPr>
              <a:t>properties</a:t>
            </a:r>
            <a:endParaRPr lang="de-CH" dirty="0">
              <a:solidFill>
                <a:srgbClr val="13202B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DE83354-E219-CFE8-1609-DC3E6B0E9017}"/>
              </a:ext>
            </a:extLst>
          </p:cNvPr>
          <p:cNvSpPr/>
          <p:nvPr/>
        </p:nvSpPr>
        <p:spPr>
          <a:xfrm>
            <a:off x="7616059" y="2860229"/>
            <a:ext cx="1836204" cy="1301891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2000" dirty="0">
                <a:solidFill>
                  <a:srgbClr val="13202B"/>
                </a:solidFill>
              </a:rPr>
              <a:t>Real </a:t>
            </a:r>
            <a:r>
              <a:rPr lang="de-CH" sz="2000" dirty="0" err="1">
                <a:solidFill>
                  <a:srgbClr val="13202B"/>
                </a:solidFill>
              </a:rPr>
              <a:t>world</a:t>
            </a:r>
            <a:endParaRPr lang="de-CH" sz="2000" dirty="0">
              <a:solidFill>
                <a:srgbClr val="13202B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813296-FD4E-F60E-0267-989657D1A727}"/>
              </a:ext>
            </a:extLst>
          </p:cNvPr>
          <p:cNvSpPr/>
          <p:nvPr/>
        </p:nvSpPr>
        <p:spPr>
          <a:xfrm>
            <a:off x="6096000" y="2132856"/>
            <a:ext cx="144016" cy="35643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333095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70965-29D3-7099-9422-032DFFEEA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8F7587-2F95-895C-7A4F-4C5FC758D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[</a:t>
            </a:r>
            <a:r>
              <a:rPr lang="it-IT" dirty="0" err="1"/>
              <a:t>Empirical</a:t>
            </a:r>
            <a:r>
              <a:rPr lang="it-IT" dirty="0"/>
              <a:t>] Your model </a:t>
            </a:r>
            <a:r>
              <a:rPr lang="it-IT" dirty="0" err="1"/>
              <a:t>predicts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the world </a:t>
            </a:r>
            <a:r>
              <a:rPr lang="it-IT" dirty="0" err="1"/>
              <a:t>population</a:t>
            </a:r>
            <a:r>
              <a:rPr lang="it-IT" dirty="0"/>
              <a:t> </a:t>
            </a:r>
            <a:r>
              <a:rPr lang="it-IT" dirty="0" err="1"/>
              <a:t>would</a:t>
            </a:r>
            <a:r>
              <a:rPr lang="it-IT" dirty="0"/>
              <a:t> double from 2022 to 2023</a:t>
            </a:r>
          </a:p>
          <a:p>
            <a:pPr lvl="1"/>
            <a:r>
              <a:rPr lang="it-IT" dirty="0" err="1"/>
              <a:t>Very</a:t>
            </a:r>
            <a:r>
              <a:rPr lang="it-IT" dirty="0"/>
              <a:t> hard to </a:t>
            </a:r>
            <a:r>
              <a:rPr lang="it-IT" dirty="0" err="1"/>
              <a:t>believe</a:t>
            </a:r>
            <a:endParaRPr lang="it-IT" dirty="0"/>
          </a:p>
          <a:p>
            <a:pPr lvl="2"/>
            <a:r>
              <a:rPr lang="it-IT" dirty="0" err="1"/>
              <a:t>Artifact</a:t>
            </a:r>
            <a:endParaRPr lang="it-IT" dirty="0"/>
          </a:p>
          <a:p>
            <a:pPr lvl="2"/>
            <a:endParaRPr lang="it-IT" dirty="0"/>
          </a:p>
          <a:p>
            <a:pPr lvl="2"/>
            <a:endParaRPr lang="it-IT" dirty="0"/>
          </a:p>
          <a:p>
            <a:r>
              <a:rPr lang="it-IT" dirty="0"/>
              <a:t>[Abstract] Your model </a:t>
            </a:r>
            <a:r>
              <a:rPr lang="it-IT" dirty="0" err="1"/>
              <a:t>predicts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 </a:t>
            </a:r>
            <a:r>
              <a:rPr lang="it-IT" dirty="0" err="1"/>
              <a:t>certain</a:t>
            </a:r>
            <a:r>
              <a:rPr lang="it-IT" dirty="0"/>
              <a:t> </a:t>
            </a:r>
            <a:r>
              <a:rPr lang="it-IT" dirty="0" err="1"/>
              <a:t>population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double in time </a:t>
            </a:r>
            <a:r>
              <a:rPr lang="it-IT" dirty="0">
                <a:latin typeface="Cambria Math" panose="02040503050406030204" pitchFamily="18" charset="0"/>
                <a:ea typeface="Cambria Math" panose="02040503050406030204" pitchFamily="18" charset="0"/>
              </a:rPr>
              <a:t>∆t</a:t>
            </a:r>
          </a:p>
          <a:p>
            <a:pPr lvl="1"/>
            <a:r>
              <a:rPr lang="it-IT" sz="2400" dirty="0" err="1"/>
              <a:t>Artifact</a:t>
            </a:r>
            <a:r>
              <a:rPr lang="it-IT" sz="2400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314F22-AC58-C526-0E3E-76AF49FA57A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122652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EFAB-B23C-4E85-BB3F-70FC8D46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C9B7D-B290-45F1-BFA0-BC25EC0071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0C894-8889-46C7-A352-6C3CBA586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653" y="692696"/>
            <a:ext cx="5892963" cy="4978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EE3F7D-4909-43CD-A6FC-EBEFA4A01D05}"/>
              </a:ext>
            </a:extLst>
          </p:cNvPr>
          <p:cNvSpPr txBox="1"/>
          <p:nvPr/>
        </p:nvSpPr>
        <p:spPr>
          <a:xfrm>
            <a:off x="1667508" y="5888305"/>
            <a:ext cx="86766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dirty="0" err="1">
                <a:solidFill>
                  <a:schemeClr val="bg2"/>
                </a:solidFill>
                <a:latin typeface="Courier New" panose="02070309020205020404" pitchFamily="49" charset="0"/>
              </a:rPr>
              <a:t>Galàn</a:t>
            </a:r>
            <a:r>
              <a:rPr lang="de-CH" sz="1000" dirty="0">
                <a:solidFill>
                  <a:schemeClr val="bg2"/>
                </a:solidFill>
                <a:latin typeface="Courier New" panose="02070309020205020404" pitchFamily="49" charset="0"/>
              </a:rPr>
              <a:t>, José Manuel, Izquierdo, Luis R., Izquierdo, Segismundo S., Santos, José Ignacio, del Olmo, Ricardo, Lopez-</a:t>
            </a:r>
            <a:r>
              <a:rPr lang="de-CH" sz="1000" dirty="0" err="1">
                <a:solidFill>
                  <a:schemeClr val="bg2"/>
                </a:solidFill>
                <a:latin typeface="Courier New" panose="02070309020205020404" pitchFamily="49" charset="0"/>
              </a:rPr>
              <a:t>Paredes</a:t>
            </a:r>
            <a:r>
              <a:rPr lang="de-CH" sz="1000" dirty="0">
                <a:solidFill>
                  <a:schemeClr val="bg2"/>
                </a:solidFill>
                <a:latin typeface="Courier New" panose="02070309020205020404" pitchFamily="49" charset="0"/>
              </a:rPr>
              <a:t>, Adolfo and Edmonds, Bruce (2009). 'Errors and </a:t>
            </a:r>
            <a:r>
              <a:rPr lang="de-CH" sz="1000" dirty="0" err="1">
                <a:solidFill>
                  <a:schemeClr val="bg2"/>
                </a:solidFill>
                <a:latin typeface="Courier New" panose="02070309020205020404" pitchFamily="49" charset="0"/>
              </a:rPr>
              <a:t>Artefacts</a:t>
            </a:r>
            <a:r>
              <a:rPr lang="de-CH" sz="1000" dirty="0">
                <a:solidFill>
                  <a:schemeClr val="bg2"/>
                </a:solidFill>
                <a:latin typeface="Courier New" panose="02070309020205020404" pitchFamily="49" charset="0"/>
              </a:rPr>
              <a:t> in Agent-</a:t>
            </a:r>
            <a:r>
              <a:rPr lang="de-CH" sz="1000" dirty="0" err="1">
                <a:solidFill>
                  <a:schemeClr val="bg2"/>
                </a:solidFill>
                <a:latin typeface="Courier New" panose="02070309020205020404" pitchFamily="49" charset="0"/>
              </a:rPr>
              <a:t>Based</a:t>
            </a:r>
            <a:r>
              <a:rPr lang="de-CH" sz="1000" dirty="0">
                <a:solidFill>
                  <a:schemeClr val="bg2"/>
                </a:solidFill>
                <a:latin typeface="Courier New" panose="02070309020205020404" pitchFamily="49" charset="0"/>
              </a:rPr>
              <a:t> Modelling'. </a:t>
            </a:r>
            <a:r>
              <a:rPr lang="de-CH" sz="1000" i="1" dirty="0">
                <a:solidFill>
                  <a:schemeClr val="bg2"/>
                </a:solidFill>
                <a:latin typeface="Courier New" panose="02070309020205020404" pitchFamily="49" charset="0"/>
              </a:rPr>
              <a:t>Journal </a:t>
            </a:r>
            <a:r>
              <a:rPr lang="de-CH" sz="1000" i="1" dirty="0" err="1">
                <a:solidFill>
                  <a:schemeClr val="bg2"/>
                </a:solidFill>
                <a:latin typeface="Courier New" panose="02070309020205020404" pitchFamily="49" charset="0"/>
              </a:rPr>
              <a:t>of</a:t>
            </a:r>
            <a:r>
              <a:rPr lang="de-CH" sz="1000" i="1" dirty="0">
                <a:solidFill>
                  <a:schemeClr val="bg2"/>
                </a:solidFill>
                <a:latin typeface="Courier New" panose="02070309020205020404" pitchFamily="49" charset="0"/>
              </a:rPr>
              <a:t> </a:t>
            </a:r>
            <a:r>
              <a:rPr lang="de-CH" sz="1000" i="1" dirty="0" err="1">
                <a:solidFill>
                  <a:schemeClr val="bg2"/>
                </a:solidFill>
                <a:latin typeface="Courier New" panose="02070309020205020404" pitchFamily="49" charset="0"/>
              </a:rPr>
              <a:t>Artificial</a:t>
            </a:r>
            <a:r>
              <a:rPr lang="de-CH" sz="1000" i="1" dirty="0">
                <a:solidFill>
                  <a:schemeClr val="bg2"/>
                </a:solidFill>
                <a:latin typeface="Courier New" panose="02070309020205020404" pitchFamily="49" charset="0"/>
              </a:rPr>
              <a:t> Societies and </a:t>
            </a:r>
            <a:r>
              <a:rPr lang="de-CH" sz="1000" i="1" dirty="0" err="1">
                <a:solidFill>
                  <a:schemeClr val="bg2"/>
                </a:solidFill>
                <a:latin typeface="Courier New" panose="02070309020205020404" pitchFamily="49" charset="0"/>
              </a:rPr>
              <a:t>Social</a:t>
            </a:r>
            <a:r>
              <a:rPr lang="de-CH" sz="1000" i="1" dirty="0">
                <a:solidFill>
                  <a:schemeClr val="bg2"/>
                </a:solidFill>
                <a:latin typeface="Courier New" panose="02070309020205020404" pitchFamily="49" charset="0"/>
              </a:rPr>
              <a:t> Simulation</a:t>
            </a:r>
            <a:r>
              <a:rPr lang="de-CH" sz="1000" dirty="0">
                <a:solidFill>
                  <a:schemeClr val="bg2"/>
                </a:solidFill>
                <a:latin typeface="Courier New" panose="02070309020205020404" pitchFamily="49" charset="0"/>
              </a:rPr>
              <a:t> 12(1)1</a:t>
            </a:r>
            <a:endParaRPr lang="de-CH" sz="1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75762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6EFAB-B23C-4E85-BB3F-70FC8D468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CC9B7D-B290-45F1-BFA0-BC25EC0071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A0C894-8889-46C7-A352-6C3CBA586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653" y="692696"/>
            <a:ext cx="5892963" cy="49781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EE3F7D-4909-43CD-A6FC-EBEFA4A01D05}"/>
              </a:ext>
            </a:extLst>
          </p:cNvPr>
          <p:cNvSpPr txBox="1"/>
          <p:nvPr/>
        </p:nvSpPr>
        <p:spPr>
          <a:xfrm>
            <a:off x="1667508" y="5888305"/>
            <a:ext cx="867664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CH" sz="1000" dirty="0" err="1">
                <a:solidFill>
                  <a:schemeClr val="bg2"/>
                </a:solidFill>
                <a:latin typeface="Courier New" panose="02070309020205020404" pitchFamily="49" charset="0"/>
              </a:rPr>
              <a:t>Galàn</a:t>
            </a:r>
            <a:r>
              <a:rPr lang="de-CH" sz="1000" dirty="0">
                <a:solidFill>
                  <a:schemeClr val="bg2"/>
                </a:solidFill>
                <a:latin typeface="Courier New" panose="02070309020205020404" pitchFamily="49" charset="0"/>
              </a:rPr>
              <a:t>, José Manuel, Izquierdo, Luis R., Izquierdo, Segismundo S., Santos, José Ignacio, del Olmo, Ricardo, Lopez-</a:t>
            </a:r>
            <a:r>
              <a:rPr lang="de-CH" sz="1000" dirty="0" err="1">
                <a:solidFill>
                  <a:schemeClr val="bg2"/>
                </a:solidFill>
                <a:latin typeface="Courier New" panose="02070309020205020404" pitchFamily="49" charset="0"/>
              </a:rPr>
              <a:t>Paredes</a:t>
            </a:r>
            <a:r>
              <a:rPr lang="de-CH" sz="1000" dirty="0">
                <a:solidFill>
                  <a:schemeClr val="bg2"/>
                </a:solidFill>
                <a:latin typeface="Courier New" panose="02070309020205020404" pitchFamily="49" charset="0"/>
              </a:rPr>
              <a:t>, Adolfo and Edmonds, Bruce (2009). 'Errors and </a:t>
            </a:r>
            <a:r>
              <a:rPr lang="de-CH" sz="1000" dirty="0" err="1">
                <a:solidFill>
                  <a:schemeClr val="bg2"/>
                </a:solidFill>
                <a:latin typeface="Courier New" panose="02070309020205020404" pitchFamily="49" charset="0"/>
              </a:rPr>
              <a:t>Artefacts</a:t>
            </a:r>
            <a:r>
              <a:rPr lang="de-CH" sz="1000" dirty="0">
                <a:solidFill>
                  <a:schemeClr val="bg2"/>
                </a:solidFill>
                <a:latin typeface="Courier New" panose="02070309020205020404" pitchFamily="49" charset="0"/>
              </a:rPr>
              <a:t> in Agent-</a:t>
            </a:r>
            <a:r>
              <a:rPr lang="de-CH" sz="1000" dirty="0" err="1">
                <a:solidFill>
                  <a:schemeClr val="bg2"/>
                </a:solidFill>
                <a:latin typeface="Courier New" panose="02070309020205020404" pitchFamily="49" charset="0"/>
              </a:rPr>
              <a:t>Based</a:t>
            </a:r>
            <a:r>
              <a:rPr lang="de-CH" sz="1000" dirty="0">
                <a:solidFill>
                  <a:schemeClr val="bg2"/>
                </a:solidFill>
                <a:latin typeface="Courier New" panose="02070309020205020404" pitchFamily="49" charset="0"/>
              </a:rPr>
              <a:t> Modelling'. </a:t>
            </a:r>
            <a:r>
              <a:rPr lang="de-CH" sz="1000" i="1" dirty="0">
                <a:solidFill>
                  <a:schemeClr val="bg2"/>
                </a:solidFill>
                <a:latin typeface="Courier New" panose="02070309020205020404" pitchFamily="49" charset="0"/>
              </a:rPr>
              <a:t>Journal </a:t>
            </a:r>
            <a:r>
              <a:rPr lang="de-CH" sz="1000" i="1" dirty="0" err="1">
                <a:solidFill>
                  <a:schemeClr val="bg2"/>
                </a:solidFill>
                <a:latin typeface="Courier New" panose="02070309020205020404" pitchFamily="49" charset="0"/>
              </a:rPr>
              <a:t>of</a:t>
            </a:r>
            <a:r>
              <a:rPr lang="de-CH" sz="1000" i="1" dirty="0">
                <a:solidFill>
                  <a:schemeClr val="bg2"/>
                </a:solidFill>
                <a:latin typeface="Courier New" panose="02070309020205020404" pitchFamily="49" charset="0"/>
              </a:rPr>
              <a:t> </a:t>
            </a:r>
            <a:r>
              <a:rPr lang="de-CH" sz="1000" i="1" dirty="0" err="1">
                <a:solidFill>
                  <a:schemeClr val="bg2"/>
                </a:solidFill>
                <a:latin typeface="Courier New" panose="02070309020205020404" pitchFamily="49" charset="0"/>
              </a:rPr>
              <a:t>Artificial</a:t>
            </a:r>
            <a:r>
              <a:rPr lang="de-CH" sz="1000" i="1" dirty="0">
                <a:solidFill>
                  <a:schemeClr val="bg2"/>
                </a:solidFill>
                <a:latin typeface="Courier New" panose="02070309020205020404" pitchFamily="49" charset="0"/>
              </a:rPr>
              <a:t> Societies and </a:t>
            </a:r>
            <a:r>
              <a:rPr lang="de-CH" sz="1000" i="1" dirty="0" err="1">
                <a:solidFill>
                  <a:schemeClr val="bg2"/>
                </a:solidFill>
                <a:latin typeface="Courier New" panose="02070309020205020404" pitchFamily="49" charset="0"/>
              </a:rPr>
              <a:t>Social</a:t>
            </a:r>
            <a:r>
              <a:rPr lang="de-CH" sz="1000" i="1" dirty="0">
                <a:solidFill>
                  <a:schemeClr val="bg2"/>
                </a:solidFill>
                <a:latin typeface="Courier New" panose="02070309020205020404" pitchFamily="49" charset="0"/>
              </a:rPr>
              <a:t> Simulation</a:t>
            </a:r>
            <a:r>
              <a:rPr lang="de-CH" sz="1000" dirty="0">
                <a:solidFill>
                  <a:schemeClr val="bg2"/>
                </a:solidFill>
                <a:latin typeface="Courier New" panose="02070309020205020404" pitchFamily="49" charset="0"/>
              </a:rPr>
              <a:t> 12(1)1</a:t>
            </a:r>
            <a:endParaRPr lang="de-CH" sz="1000" dirty="0">
              <a:solidFill>
                <a:schemeClr val="bg2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46B302D-562C-CD4F-B8CC-D0E68E25A839}"/>
              </a:ext>
            </a:extLst>
          </p:cNvPr>
          <p:cNvSpPr/>
          <p:nvPr/>
        </p:nvSpPr>
        <p:spPr>
          <a:xfrm>
            <a:off x="5700117" y="1700808"/>
            <a:ext cx="972108" cy="30498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Qualitative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A412C3C-36E5-1BA5-4994-35C773D0DA7B}"/>
              </a:ext>
            </a:extLst>
          </p:cNvPr>
          <p:cNvSpPr/>
          <p:nvPr/>
        </p:nvSpPr>
        <p:spPr>
          <a:xfrm>
            <a:off x="5700117" y="2528900"/>
            <a:ext cx="1223975" cy="30498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Mathematical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EB2C79A-ECE5-BFA9-0C83-1342863DAE22}"/>
              </a:ext>
            </a:extLst>
          </p:cNvPr>
          <p:cNvSpPr/>
          <p:nvPr/>
        </p:nvSpPr>
        <p:spPr>
          <a:xfrm>
            <a:off x="5700117" y="3429000"/>
            <a:ext cx="1043955" cy="43204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Pseudo-code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04388FC-A15D-9394-EA5D-BAD84A042AF2}"/>
              </a:ext>
            </a:extLst>
          </p:cNvPr>
          <p:cNvSpPr/>
          <p:nvPr/>
        </p:nvSpPr>
        <p:spPr>
          <a:xfrm>
            <a:off x="5700117" y="4309776"/>
            <a:ext cx="972108" cy="304986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1664631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6F76-DA3B-074C-BEB7-F102532F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the </a:t>
            </a:r>
            <a:r>
              <a:rPr lang="it-IT" dirty="0" err="1"/>
              <a:t>Ising</a:t>
            </a:r>
            <a:r>
              <a:rPr lang="it-IT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D400-375D-FCA7-6167-E848C405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b="1" dirty="0"/>
              <a:t>Qualitative</a:t>
            </a:r>
          </a:p>
          <a:p>
            <a:pPr lvl="1"/>
            <a:r>
              <a:rPr lang="it-IT" dirty="0"/>
              <a:t>People are </a:t>
            </a:r>
            <a:r>
              <a:rPr lang="it-IT" dirty="0" err="1"/>
              <a:t>influenced</a:t>
            </a:r>
            <a:r>
              <a:rPr lang="it-IT" dirty="0"/>
              <a:t> by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who</a:t>
            </a:r>
            <a:r>
              <a:rPr lang="it-IT" dirty="0"/>
              <a:t> are close by</a:t>
            </a:r>
          </a:p>
          <a:p>
            <a:pPr lvl="1"/>
            <a:endParaRPr lang="it-IT" dirty="0"/>
          </a:p>
          <a:p>
            <a:r>
              <a:rPr lang="it-IT" b="1" dirty="0" err="1"/>
              <a:t>Formal</a:t>
            </a:r>
            <a:endParaRPr lang="it-IT" b="1" dirty="0"/>
          </a:p>
          <a:p>
            <a:pPr lvl="1"/>
            <a:endParaRPr lang="it-IT" dirty="0"/>
          </a:p>
          <a:p>
            <a:endParaRPr lang="it-IT" dirty="0"/>
          </a:p>
          <a:p>
            <a:r>
              <a:rPr lang="it-IT" b="1" dirty="0"/>
              <a:t>Pseudo-code</a:t>
            </a:r>
          </a:p>
          <a:p>
            <a:pPr lvl="1"/>
            <a:r>
              <a:rPr lang="it-IT" dirty="0"/>
              <a:t>Select a </a:t>
            </a:r>
            <a:r>
              <a:rPr lang="it-IT" dirty="0" err="1"/>
              <a:t>couple</a:t>
            </a:r>
            <a:r>
              <a:rPr lang="it-IT" dirty="0"/>
              <a:t> of agents to </a:t>
            </a:r>
            <a:r>
              <a:rPr lang="it-IT" dirty="0" err="1"/>
              <a:t>interact</a:t>
            </a:r>
            <a:endParaRPr lang="it-IT" dirty="0"/>
          </a:p>
          <a:p>
            <a:pPr lvl="1"/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sign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…</a:t>
            </a:r>
          </a:p>
          <a:p>
            <a:pPr lvl="1"/>
            <a:endParaRPr lang="it-IT" dirty="0"/>
          </a:p>
          <a:p>
            <a:r>
              <a:rPr lang="it-IT" b="1" dirty="0"/>
              <a:t>Code</a:t>
            </a:r>
          </a:p>
          <a:p>
            <a:pPr lvl="1"/>
            <a:r>
              <a:rPr lang="it-IT" dirty="0"/>
              <a:t>for i in range(0,N):</a:t>
            </a:r>
          </a:p>
          <a:p>
            <a:pPr lvl="1"/>
            <a:r>
              <a:rPr lang="it-IT" dirty="0"/>
              <a:t>…</a:t>
            </a:r>
          </a:p>
          <a:p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1A294-3088-0F57-7D1B-A6B3179588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751EE-A700-2DBE-76B7-51B83967D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2780928"/>
            <a:ext cx="1468082" cy="64807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3B39BB-42D9-D3A0-2644-26CFE85817CC}"/>
              </a:ext>
            </a:extLst>
          </p:cNvPr>
          <p:cNvSpPr/>
          <p:nvPr/>
        </p:nvSpPr>
        <p:spPr>
          <a:xfrm>
            <a:off x="7140116" y="3609020"/>
            <a:ext cx="1944216" cy="93083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13202B"/>
                </a:solidFill>
              </a:rPr>
              <a:t>Synchronous</a:t>
            </a:r>
            <a:r>
              <a:rPr lang="it-IT" dirty="0">
                <a:solidFill>
                  <a:srgbClr val="13202B"/>
                </a:solidFill>
              </a:rPr>
              <a:t> or </a:t>
            </a:r>
            <a:r>
              <a:rPr lang="it-IT" dirty="0" err="1">
                <a:solidFill>
                  <a:srgbClr val="13202B"/>
                </a:solidFill>
              </a:rPr>
              <a:t>asynchronous</a:t>
            </a:r>
            <a:r>
              <a:rPr lang="it-IT" dirty="0">
                <a:solidFill>
                  <a:srgbClr val="13202B"/>
                </a:solidFill>
              </a:rPr>
              <a:t>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871843-5532-AEE3-80F9-5A788FB2444D}"/>
              </a:ext>
            </a:extLst>
          </p:cNvPr>
          <p:cNvSpPr/>
          <p:nvPr/>
        </p:nvSpPr>
        <p:spPr>
          <a:xfrm>
            <a:off x="5395528" y="5229200"/>
            <a:ext cx="1944216" cy="93083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13202B"/>
                </a:solidFill>
              </a:rPr>
              <a:t>Loops or </a:t>
            </a:r>
            <a:r>
              <a:rPr lang="it-IT" dirty="0" err="1">
                <a:solidFill>
                  <a:srgbClr val="13202B"/>
                </a:solidFill>
              </a:rPr>
              <a:t>masks</a:t>
            </a:r>
            <a:r>
              <a:rPr lang="it-IT" dirty="0">
                <a:solidFill>
                  <a:srgbClr val="13202B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3292045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66F76-DA3B-074C-BEB7-F102532F8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the </a:t>
            </a:r>
            <a:r>
              <a:rPr lang="it-IT" dirty="0" err="1"/>
              <a:t>Ising</a:t>
            </a:r>
            <a:r>
              <a:rPr lang="it-IT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7D400-375D-FCA7-6167-E848C405F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b="1" dirty="0"/>
              <a:t>Qualitative</a:t>
            </a:r>
          </a:p>
          <a:p>
            <a:pPr lvl="1"/>
            <a:r>
              <a:rPr lang="it-IT" dirty="0"/>
              <a:t>People are </a:t>
            </a:r>
            <a:r>
              <a:rPr lang="it-IT" dirty="0" err="1"/>
              <a:t>influenced</a:t>
            </a:r>
            <a:r>
              <a:rPr lang="it-IT" dirty="0"/>
              <a:t> by </a:t>
            </a:r>
            <a:r>
              <a:rPr lang="it-IT" dirty="0" err="1"/>
              <a:t>those</a:t>
            </a:r>
            <a:r>
              <a:rPr lang="it-IT" dirty="0"/>
              <a:t> </a:t>
            </a:r>
            <a:r>
              <a:rPr lang="it-IT" dirty="0" err="1"/>
              <a:t>who</a:t>
            </a:r>
            <a:r>
              <a:rPr lang="it-IT" dirty="0"/>
              <a:t> are close by</a:t>
            </a:r>
          </a:p>
          <a:p>
            <a:pPr lvl="1"/>
            <a:endParaRPr lang="it-IT" dirty="0"/>
          </a:p>
          <a:p>
            <a:r>
              <a:rPr lang="it-IT" b="1" dirty="0" err="1"/>
              <a:t>Formal</a:t>
            </a:r>
            <a:endParaRPr lang="it-IT" b="1" dirty="0"/>
          </a:p>
          <a:p>
            <a:pPr lvl="1"/>
            <a:endParaRPr lang="it-IT" dirty="0"/>
          </a:p>
          <a:p>
            <a:endParaRPr lang="it-IT" dirty="0"/>
          </a:p>
          <a:p>
            <a:r>
              <a:rPr lang="it-IT" b="1" dirty="0"/>
              <a:t>Pseudo-code</a:t>
            </a:r>
          </a:p>
          <a:p>
            <a:pPr lvl="1"/>
            <a:r>
              <a:rPr lang="it-IT" dirty="0"/>
              <a:t>Select a </a:t>
            </a:r>
            <a:r>
              <a:rPr lang="it-IT" dirty="0" err="1"/>
              <a:t>couple</a:t>
            </a:r>
            <a:r>
              <a:rPr lang="it-IT" dirty="0"/>
              <a:t> of agents to </a:t>
            </a:r>
            <a:r>
              <a:rPr lang="it-IT" dirty="0" err="1"/>
              <a:t>interact</a:t>
            </a:r>
            <a:endParaRPr lang="it-IT" dirty="0"/>
          </a:p>
          <a:p>
            <a:pPr lvl="1"/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sign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…</a:t>
            </a:r>
          </a:p>
          <a:p>
            <a:pPr lvl="1"/>
            <a:endParaRPr lang="it-IT" dirty="0"/>
          </a:p>
          <a:p>
            <a:r>
              <a:rPr lang="it-IT" b="1" dirty="0"/>
              <a:t>Code</a:t>
            </a:r>
          </a:p>
          <a:p>
            <a:pPr lvl="1"/>
            <a:r>
              <a:rPr lang="it-IT" dirty="0"/>
              <a:t>for i in range(0,N):</a:t>
            </a:r>
          </a:p>
          <a:p>
            <a:pPr lvl="1"/>
            <a:r>
              <a:rPr lang="it-IT" dirty="0"/>
              <a:t>…</a:t>
            </a:r>
          </a:p>
          <a:p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91A294-3088-0F57-7D1B-A6B31795886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751EE-A700-2DBE-76B7-51B83967D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2780928"/>
            <a:ext cx="1468082" cy="64807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F3B39BB-42D9-D3A0-2644-26CFE85817CC}"/>
              </a:ext>
            </a:extLst>
          </p:cNvPr>
          <p:cNvSpPr/>
          <p:nvPr/>
        </p:nvSpPr>
        <p:spPr>
          <a:xfrm>
            <a:off x="7140116" y="3609020"/>
            <a:ext cx="1944216" cy="93083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13202B"/>
                </a:solidFill>
              </a:rPr>
              <a:t>Synchronous</a:t>
            </a:r>
            <a:r>
              <a:rPr lang="it-IT" dirty="0">
                <a:solidFill>
                  <a:srgbClr val="13202B"/>
                </a:solidFill>
              </a:rPr>
              <a:t> or </a:t>
            </a:r>
            <a:r>
              <a:rPr lang="it-IT" dirty="0" err="1">
                <a:solidFill>
                  <a:srgbClr val="13202B"/>
                </a:solidFill>
              </a:rPr>
              <a:t>asynchronous</a:t>
            </a:r>
            <a:r>
              <a:rPr lang="it-IT" dirty="0">
                <a:solidFill>
                  <a:srgbClr val="13202B"/>
                </a:solidFill>
              </a:rPr>
              <a:t>?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6871843-5532-AEE3-80F9-5A788FB2444D}"/>
              </a:ext>
            </a:extLst>
          </p:cNvPr>
          <p:cNvSpPr/>
          <p:nvPr/>
        </p:nvSpPr>
        <p:spPr>
          <a:xfrm>
            <a:off x="5395528" y="5229200"/>
            <a:ext cx="1944216" cy="93083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13202B"/>
                </a:solidFill>
              </a:rPr>
              <a:t>Loops or </a:t>
            </a:r>
            <a:r>
              <a:rPr lang="it-IT" dirty="0" err="1">
                <a:solidFill>
                  <a:srgbClr val="13202B"/>
                </a:solidFill>
              </a:rPr>
              <a:t>masks</a:t>
            </a:r>
            <a:r>
              <a:rPr lang="it-IT" dirty="0">
                <a:solidFill>
                  <a:srgbClr val="13202B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400238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12D08-9296-3565-4C9D-84E723105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Some </a:t>
            </a:r>
            <a:r>
              <a:rPr lang="it-IT" dirty="0" err="1"/>
              <a:t>questions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830C2-6628-F54A-5992-69B5D40EE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How do society emerge?</a:t>
            </a:r>
          </a:p>
          <a:p>
            <a:r>
              <a:rPr lang="it-IT" dirty="0"/>
              <a:t>How do people </a:t>
            </a:r>
            <a:r>
              <a:rPr lang="it-IT" dirty="0" err="1"/>
              <a:t>form</a:t>
            </a:r>
            <a:r>
              <a:rPr lang="it-IT" dirty="0"/>
              <a:t> groups? (e.g. </a:t>
            </a:r>
            <a:r>
              <a:rPr lang="it-IT" dirty="0" err="1"/>
              <a:t>left-right</a:t>
            </a:r>
            <a:r>
              <a:rPr lang="it-IT" dirty="0"/>
              <a:t>)</a:t>
            </a:r>
          </a:p>
          <a:p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E91C1D-4978-64A9-5EAA-06830A112D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12</a:t>
            </a:fld>
            <a:endParaRPr lang="it-IT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CA03760-DFD0-81CA-4C26-B7C61676C542}"/>
              </a:ext>
            </a:extLst>
          </p:cNvPr>
          <p:cNvSpPr/>
          <p:nvPr/>
        </p:nvSpPr>
        <p:spPr>
          <a:xfrm>
            <a:off x="6759606" y="3565761"/>
            <a:ext cx="2645546" cy="130501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13202B"/>
                </a:solidFill>
              </a:rPr>
              <a:t>Data alone </a:t>
            </a:r>
            <a:r>
              <a:rPr lang="it-IT" dirty="0" err="1">
                <a:solidFill>
                  <a:srgbClr val="13202B"/>
                </a:solidFill>
              </a:rPr>
              <a:t>don’t</a:t>
            </a:r>
            <a:r>
              <a:rPr lang="it-IT" dirty="0">
                <a:solidFill>
                  <a:srgbClr val="13202B"/>
                </a:solidFill>
              </a:rPr>
              <a:t> tell a story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34BFF4-4F2C-9AAF-0598-1BE3430C6399}"/>
              </a:ext>
            </a:extLst>
          </p:cNvPr>
          <p:cNvSpPr/>
          <p:nvPr/>
        </p:nvSpPr>
        <p:spPr>
          <a:xfrm>
            <a:off x="7733930" y="4674093"/>
            <a:ext cx="2645546" cy="13050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13202B"/>
                </a:solidFill>
              </a:rPr>
              <a:t>We</a:t>
            </a:r>
            <a:r>
              <a:rPr lang="it-IT" dirty="0">
                <a:solidFill>
                  <a:srgbClr val="13202B"/>
                </a:solidFill>
              </a:rPr>
              <a:t> </a:t>
            </a:r>
            <a:r>
              <a:rPr lang="it-IT" dirty="0" err="1">
                <a:solidFill>
                  <a:srgbClr val="13202B"/>
                </a:solidFill>
              </a:rPr>
              <a:t>need</a:t>
            </a:r>
            <a:r>
              <a:rPr lang="it-IT" dirty="0">
                <a:solidFill>
                  <a:srgbClr val="13202B"/>
                </a:solidFill>
              </a:rPr>
              <a:t>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222D22-FCE0-7992-1E27-20A748D13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83798" y="3090999"/>
            <a:ext cx="5811061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1634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5BC4-86E5-3439-CD65-20BA100A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Types</a:t>
            </a:r>
            <a:r>
              <a:rPr lang="it-IT" dirty="0"/>
              <a:t> of </a:t>
            </a:r>
            <a:r>
              <a:rPr lang="it-IT" dirty="0" err="1"/>
              <a:t>artifacts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0A099-2B42-9C03-15C8-ADD133485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Model </a:t>
            </a:r>
            <a:r>
              <a:rPr lang="it-IT" dirty="0" err="1"/>
              <a:t>artifacts</a:t>
            </a:r>
            <a:endParaRPr lang="it-IT" dirty="0"/>
          </a:p>
          <a:p>
            <a:pPr lvl="1"/>
            <a:r>
              <a:rPr lang="it-IT" dirty="0"/>
              <a:t>The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producing</a:t>
            </a:r>
            <a:r>
              <a:rPr lang="it-IT" dirty="0"/>
              <a:t> </a:t>
            </a:r>
            <a:r>
              <a:rPr lang="it-IT" dirty="0" err="1"/>
              <a:t>unexpected</a:t>
            </a:r>
            <a:r>
              <a:rPr lang="it-IT" dirty="0"/>
              <a:t>/</a:t>
            </a:r>
            <a:r>
              <a:rPr lang="it-IT" dirty="0" err="1"/>
              <a:t>unwanted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 err="1"/>
              <a:t>Measurement</a:t>
            </a:r>
            <a:r>
              <a:rPr lang="it-IT" dirty="0"/>
              <a:t> </a:t>
            </a:r>
            <a:r>
              <a:rPr lang="it-IT" dirty="0" err="1"/>
              <a:t>artifacts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observables</a:t>
            </a:r>
            <a:r>
              <a:rPr lang="it-IT" dirty="0"/>
              <a:t> are </a:t>
            </a:r>
            <a:r>
              <a:rPr lang="it-IT" dirty="0" err="1"/>
              <a:t>ill-defined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88C4B-6FB5-DF32-5784-31284D1FC2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3698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5BC4-86E5-3439-CD65-20BA100A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Measurement</a:t>
            </a:r>
            <a:r>
              <a:rPr lang="it-IT" dirty="0"/>
              <a:t> </a:t>
            </a:r>
            <a:r>
              <a:rPr lang="it-IT" dirty="0" err="1"/>
              <a:t>artifacts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0A099-2B42-9C03-15C8-ADD133485D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Measurement of flow</a:t>
                </a:r>
              </a:p>
              <a:p>
                <a:r>
                  <a:rPr lang="it-IT" dirty="0" err="1"/>
                  <a:t>Measure</a:t>
                </a:r>
                <a:r>
                  <a:rPr lang="it-IT" dirty="0"/>
                  <a:t> 1:</a:t>
                </a:r>
              </a:p>
              <a:p>
                <a:pPr lvl="1"/>
                <a:r>
                  <a:rPr lang="it-IT" dirty="0" err="1"/>
                  <a:t>Number</a:t>
                </a:r>
                <a:r>
                  <a:rPr lang="it-IT" dirty="0"/>
                  <a:t> of cars </a:t>
                </a:r>
                <a:r>
                  <a:rPr lang="it-IT" dirty="0" err="1"/>
                  <a:t>passing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it-IT" dirty="0"/>
              </a:p>
              <a:p>
                <a:r>
                  <a:rPr lang="it-IT" dirty="0" err="1"/>
                  <a:t>Measure</a:t>
                </a:r>
                <a:r>
                  <a:rPr lang="it-IT" dirty="0"/>
                  <a:t> 2:</a:t>
                </a:r>
              </a:p>
              <a:p>
                <a:pPr lvl="1"/>
                <a:r>
                  <a:rPr lang="it-IT" dirty="0" err="1"/>
                  <a:t>Number</a:t>
                </a:r>
                <a:r>
                  <a:rPr lang="it-IT" dirty="0"/>
                  <a:t> of cars </a:t>
                </a:r>
                <a:r>
                  <a:rPr lang="it-IT" dirty="0" err="1"/>
                  <a:t>passing</a:t>
                </a:r>
                <a:r>
                  <a:rPr lang="it-IT" dirty="0"/>
                  <a:t> in the </a:t>
                </a:r>
                <a:r>
                  <a:rPr lang="it-IT" dirty="0" err="1"/>
                  <a:t>interval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it-IT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  <a:p>
                <a:pPr lvl="1"/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0A099-2B42-9C03-15C8-ADD133485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333" t="-2941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88C4B-6FB5-DF32-5784-31284D1FC2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C2B667-8CE5-9AC0-06E4-D05F496BF30A}"/>
              </a:ext>
            </a:extLst>
          </p:cNvPr>
          <p:cNvSpPr/>
          <p:nvPr/>
        </p:nvSpPr>
        <p:spPr>
          <a:xfrm>
            <a:off x="5887725" y="5154605"/>
            <a:ext cx="216024" cy="216012"/>
          </a:xfrm>
          <a:prstGeom prst="ellipse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3202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F7A681-4AFE-239B-54AE-245B2C0EF7F6}"/>
                  </a:ext>
                </a:extLst>
              </p:cNvPr>
              <p:cNvSpPr txBox="1"/>
              <p:nvPr/>
            </p:nvSpPr>
            <p:spPr>
              <a:xfrm>
                <a:off x="5782491" y="4772057"/>
                <a:ext cx="629816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F7A681-4AFE-239B-54AE-245B2C0EF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2491" y="4772057"/>
                <a:ext cx="6298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335BB-FFC9-91B0-4691-170333F55B45}"/>
              </a:ext>
            </a:extLst>
          </p:cNvPr>
          <p:cNvCxnSpPr/>
          <p:nvPr/>
        </p:nvCxnSpPr>
        <p:spPr>
          <a:xfrm>
            <a:off x="2683369" y="5262611"/>
            <a:ext cx="66247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EA70969-E510-36B4-65C3-48B0CF2FADFB}"/>
              </a:ext>
            </a:extLst>
          </p:cNvPr>
          <p:cNvSpPr/>
          <p:nvPr/>
        </p:nvSpPr>
        <p:spPr>
          <a:xfrm>
            <a:off x="3757201" y="5573455"/>
            <a:ext cx="4464496" cy="21600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3202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D6A8C0-9114-00B3-BCA7-982C61B948C3}"/>
                  </a:ext>
                </a:extLst>
              </p:cNvPr>
              <p:cNvSpPr txBox="1"/>
              <p:nvPr/>
            </p:nvSpPr>
            <p:spPr>
              <a:xfrm>
                <a:off x="3808584" y="5807631"/>
                <a:ext cx="4572000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it-IT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D6A8C0-9114-00B3-BCA7-982C61B94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8584" y="5807631"/>
                <a:ext cx="4572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46820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E5BC4-86E5-3439-CD65-20BA100A9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Measurement</a:t>
            </a:r>
            <a:r>
              <a:rPr lang="it-IT" dirty="0"/>
              <a:t> </a:t>
            </a:r>
            <a:r>
              <a:rPr lang="it-IT" dirty="0" err="1"/>
              <a:t>artifacts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0A099-2B42-9C03-15C8-ADD133485D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/>
                  <a:t>Measurement of flow</a:t>
                </a:r>
              </a:p>
              <a:p>
                <a:r>
                  <a:rPr lang="it-IT" dirty="0" err="1"/>
                  <a:t>Measure</a:t>
                </a:r>
                <a:r>
                  <a:rPr lang="it-IT" dirty="0"/>
                  <a:t> 1:</a:t>
                </a:r>
              </a:p>
              <a:p>
                <a:pPr lvl="1"/>
                <a:r>
                  <a:rPr lang="it-IT" dirty="0" err="1"/>
                  <a:t>Number</a:t>
                </a:r>
                <a:r>
                  <a:rPr lang="it-IT" dirty="0"/>
                  <a:t> of cars </a:t>
                </a:r>
                <a:r>
                  <a:rPr lang="it-IT" dirty="0" err="1"/>
                  <a:t>passing</a:t>
                </a:r>
                <a:r>
                  <a:rPr lang="it-IT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it-IT" dirty="0"/>
              </a:p>
              <a:p>
                <a:r>
                  <a:rPr lang="it-IT" dirty="0" err="1"/>
                  <a:t>Measure</a:t>
                </a:r>
                <a:r>
                  <a:rPr lang="it-IT" dirty="0"/>
                  <a:t> 2:</a:t>
                </a:r>
              </a:p>
              <a:p>
                <a:pPr lvl="1"/>
                <a:r>
                  <a:rPr lang="it-IT" dirty="0" err="1"/>
                  <a:t>Number</a:t>
                </a:r>
                <a:r>
                  <a:rPr lang="it-IT" dirty="0"/>
                  <a:t> of cars </a:t>
                </a:r>
                <a:r>
                  <a:rPr lang="it-IT" dirty="0" err="1"/>
                  <a:t>passing</a:t>
                </a:r>
                <a:r>
                  <a:rPr lang="it-IT" dirty="0"/>
                  <a:t> in the </a:t>
                </a:r>
                <a:r>
                  <a:rPr lang="it-IT" dirty="0" err="1"/>
                  <a:t>interval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latin typeface="Cambria Math" panose="02040503050406030204" pitchFamily="18" charset="0"/>
                          </a:rPr>
                          <m:t>I</m:t>
                        </m:r>
                      </m:e>
                      <m:sub>
                        <m:r>
                          <a:rPr lang="it-IT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it-IT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it-IT">
                        <a:latin typeface="Cambria Math" panose="02040503050406030204" pitchFamily="18" charset="0"/>
                      </a:rPr>
                      <m:t>Δ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  <a:p>
                <a:pPr lvl="1"/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370A099-2B42-9C03-15C8-ADD133485D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59" t="-17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288C4B-6FB5-DF32-5784-31284D1FC2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C2B667-8CE5-9AC0-06E4-D05F496BF30A}"/>
              </a:ext>
            </a:extLst>
          </p:cNvPr>
          <p:cNvSpPr/>
          <p:nvPr/>
        </p:nvSpPr>
        <p:spPr>
          <a:xfrm>
            <a:off x="6003963" y="5322966"/>
            <a:ext cx="216024" cy="216012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3202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F7A681-4AFE-239B-54AE-245B2C0EF7F6}"/>
                  </a:ext>
                </a:extLst>
              </p:cNvPr>
              <p:cNvSpPr txBox="1"/>
              <p:nvPr/>
            </p:nvSpPr>
            <p:spPr>
              <a:xfrm>
                <a:off x="5898729" y="4940418"/>
                <a:ext cx="629816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F7A681-4AFE-239B-54AE-245B2C0EF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29" y="4940418"/>
                <a:ext cx="62981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4E335BB-FFC9-91B0-4691-170333F55B45}"/>
              </a:ext>
            </a:extLst>
          </p:cNvPr>
          <p:cNvCxnSpPr/>
          <p:nvPr/>
        </p:nvCxnSpPr>
        <p:spPr>
          <a:xfrm>
            <a:off x="2799607" y="5430972"/>
            <a:ext cx="662473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7EA70969-E510-36B4-65C3-48B0CF2FADFB}"/>
              </a:ext>
            </a:extLst>
          </p:cNvPr>
          <p:cNvSpPr/>
          <p:nvPr/>
        </p:nvSpPr>
        <p:spPr>
          <a:xfrm>
            <a:off x="3873439" y="5741816"/>
            <a:ext cx="4464496" cy="216004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3202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D6A8C0-9114-00B3-BCA7-982C61B948C3}"/>
                  </a:ext>
                </a:extLst>
              </p:cNvPr>
              <p:cNvSpPr txBox="1"/>
              <p:nvPr/>
            </p:nvSpPr>
            <p:spPr>
              <a:xfrm>
                <a:off x="3924822" y="5975992"/>
                <a:ext cx="457200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</m:e>
                        <m:sub>
                          <m:r>
                            <a:rPr lang="it-IT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it-IT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1D6A8C0-9114-00B3-BCA7-982C61B948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4822" y="5975992"/>
                <a:ext cx="45720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1A947D-9EFD-D495-5095-98C866E21EFD}"/>
              </a:ext>
            </a:extLst>
          </p:cNvPr>
          <p:cNvSpPr/>
          <p:nvPr/>
        </p:nvSpPr>
        <p:spPr>
          <a:xfrm>
            <a:off x="2439567" y="4739415"/>
            <a:ext cx="1044116" cy="490851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13202B"/>
                </a:solidFill>
              </a:rPr>
              <a:t>car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8CB4F20-CCFB-3F60-5FA5-F6F7B5AEAD49}"/>
              </a:ext>
            </a:extLst>
          </p:cNvPr>
          <p:cNvSpPr/>
          <p:nvPr/>
        </p:nvSpPr>
        <p:spPr>
          <a:xfrm>
            <a:off x="3627699" y="4794486"/>
            <a:ext cx="1620180" cy="380706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3202B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064B2338-7293-7C29-E4A1-6EFDA5820FF7}"/>
              </a:ext>
            </a:extLst>
          </p:cNvPr>
          <p:cNvSpPr/>
          <p:nvPr/>
        </p:nvSpPr>
        <p:spPr>
          <a:xfrm>
            <a:off x="5319887" y="4782894"/>
            <a:ext cx="1620180" cy="380706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3202B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024526E2-6260-3260-3161-F8101769C637}"/>
              </a:ext>
            </a:extLst>
          </p:cNvPr>
          <p:cNvSpPr/>
          <p:nvPr/>
        </p:nvSpPr>
        <p:spPr>
          <a:xfrm>
            <a:off x="7012075" y="4794486"/>
            <a:ext cx="1620180" cy="380706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13202B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BAAA93-207A-EC00-BCB4-844727B08C23}"/>
                  </a:ext>
                </a:extLst>
              </p:cNvPr>
              <p:cNvSpPr txBox="1"/>
              <p:nvPr/>
            </p:nvSpPr>
            <p:spPr>
              <a:xfrm>
                <a:off x="3967213" y="4554602"/>
                <a:ext cx="761864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vΔ</m:t>
                      </m:r>
                      <m:r>
                        <a:rPr lang="it-IT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it-IT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1BAAA93-207A-EC00-BCB4-844727B08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7213" y="4554602"/>
                <a:ext cx="76186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1BFA9D-D530-972D-3460-424CE8CEF0D4}"/>
                  </a:ext>
                </a:extLst>
              </p:cNvPr>
              <p:cNvSpPr txBox="1"/>
              <p:nvPr/>
            </p:nvSpPr>
            <p:spPr>
              <a:xfrm>
                <a:off x="5767450" y="4571086"/>
                <a:ext cx="761864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sty m:val="p"/>
                        </m:rPr>
                        <a:rPr lang="it-IT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vΔ</m:t>
                      </m:r>
                      <m:r>
                        <a:rPr lang="it-IT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it-IT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C1BFA9D-D530-972D-3460-424CE8CEF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450" y="4571086"/>
                <a:ext cx="76186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A8325E-163E-DC54-0700-74B8C5A3D55D}"/>
                  </a:ext>
                </a:extLst>
              </p:cNvPr>
              <p:cNvSpPr txBox="1"/>
              <p:nvPr/>
            </p:nvSpPr>
            <p:spPr>
              <a:xfrm>
                <a:off x="7417749" y="4571086"/>
                <a:ext cx="761864" cy="3693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m:rPr>
                          <m:sty m:val="p"/>
                        </m:rPr>
                        <a:rPr lang="it-IT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vΔ</m:t>
                      </m:r>
                      <m:r>
                        <a:rPr lang="it-IT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it-IT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7A8325E-163E-DC54-0700-74B8C5A3D5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7749" y="4571086"/>
                <a:ext cx="76186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616384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CE580-EBF6-5BA6-80D5-E06E4C3DC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General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0AD26-4B79-C529-2291-A708BE436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How to </a:t>
            </a:r>
            <a:r>
              <a:rPr lang="it-IT" dirty="0" err="1"/>
              <a:t>identify</a:t>
            </a:r>
            <a:r>
              <a:rPr lang="it-IT" dirty="0"/>
              <a:t> </a:t>
            </a:r>
            <a:r>
              <a:rPr lang="it-IT" dirty="0" err="1"/>
              <a:t>artifacts</a:t>
            </a:r>
            <a:r>
              <a:rPr lang="it-IT" dirty="0"/>
              <a:t>?</a:t>
            </a:r>
          </a:p>
          <a:p>
            <a:endParaRPr lang="it-IT" dirty="0"/>
          </a:p>
          <a:p>
            <a:pPr lvl="1"/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close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r>
              <a:rPr lang="it-IT" dirty="0"/>
              <a:t> to the </a:t>
            </a:r>
            <a:r>
              <a:rPr lang="it-IT" dirty="0" err="1"/>
              <a:t>real</a:t>
            </a:r>
            <a:r>
              <a:rPr lang="it-IT" dirty="0"/>
              <a:t> world</a:t>
            </a:r>
          </a:p>
          <a:p>
            <a:pPr lvl="2"/>
            <a:endParaRPr lang="it-IT" dirty="0"/>
          </a:p>
          <a:p>
            <a:pPr lvl="1"/>
            <a:r>
              <a:rPr lang="it-IT" dirty="0" err="1"/>
              <a:t>Try</a:t>
            </a:r>
            <a:r>
              <a:rPr lang="it-IT" dirty="0"/>
              <a:t> to </a:t>
            </a:r>
            <a:r>
              <a:rPr lang="it-IT" dirty="0" err="1"/>
              <a:t>specify</a:t>
            </a:r>
            <a:r>
              <a:rPr lang="it-IT" dirty="0"/>
              <a:t> the </a:t>
            </a:r>
            <a:r>
              <a:rPr lang="it-IT" dirty="0" err="1"/>
              <a:t>different</a:t>
            </a:r>
            <a:r>
              <a:rPr lang="it-IT" dirty="0"/>
              <a:t> steps of the </a:t>
            </a:r>
            <a:r>
              <a:rPr lang="it-IT" dirty="0" err="1"/>
              <a:t>modelling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Use multiple </a:t>
            </a:r>
            <a:r>
              <a:rPr lang="it-IT" dirty="0" err="1"/>
              <a:t>measurements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1DCBFB-45C9-D7AE-AA35-156852AB88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34585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59EB-2D65-AC76-AE05-A632683C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3202870"/>
            <a:ext cx="8496300" cy="452261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/>
              <a:t>Validation</a:t>
            </a:r>
            <a:endParaRPr lang="it-IT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1AFCC-B101-E411-ED48-FDFB199B448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69835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1F7A-DE9F-49CA-937B-9A7CDFC7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validation</a:t>
            </a:r>
            <a:r>
              <a:rPr lang="it-IT" dirty="0"/>
              <a:t>?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8803F-9170-4B9B-B801-3D08D08F3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C62F2B-746C-45E2-AC04-91E807F4C2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0844265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91F7A-DE9F-49CA-937B-9A7CDFC7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validation</a:t>
            </a:r>
            <a:r>
              <a:rPr lang="it-IT" dirty="0"/>
              <a:t>?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8803F-9170-4B9B-B801-3D08D08F3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Making sure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model </a:t>
            </a:r>
            <a:r>
              <a:rPr lang="it-IT" dirty="0" err="1"/>
              <a:t>is</a:t>
            </a:r>
            <a:r>
              <a:rPr lang="it-IT" dirty="0"/>
              <a:t> a good </a:t>
            </a:r>
            <a:r>
              <a:rPr lang="it-IT" dirty="0" err="1"/>
              <a:t>representation</a:t>
            </a:r>
            <a:r>
              <a:rPr lang="it-IT" dirty="0"/>
              <a:t> of a target system</a:t>
            </a:r>
          </a:p>
          <a:p>
            <a:pPr lvl="1"/>
            <a:endParaRPr lang="it-IT" dirty="0"/>
          </a:p>
          <a:p>
            <a:pPr lvl="1"/>
            <a:r>
              <a:rPr lang="it-IT" dirty="0" err="1"/>
              <a:t>What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mean</a:t>
            </a:r>
            <a:r>
              <a:rPr lang="it-IT" dirty="0"/>
              <a:t> by model?</a:t>
            </a:r>
          </a:p>
          <a:p>
            <a:pPr lvl="2"/>
            <a:r>
              <a:rPr lang="it-IT" dirty="0"/>
              <a:t>The code?</a:t>
            </a:r>
          </a:p>
          <a:p>
            <a:pPr lvl="2"/>
            <a:r>
              <a:rPr lang="it-IT" dirty="0"/>
              <a:t>The </a:t>
            </a:r>
            <a:r>
              <a:rPr lang="it-IT" dirty="0" err="1"/>
              <a:t>informal</a:t>
            </a:r>
            <a:r>
              <a:rPr lang="it-IT" dirty="0"/>
              <a:t> model?</a:t>
            </a:r>
          </a:p>
          <a:p>
            <a:pPr lvl="2"/>
            <a:endParaRPr lang="it-IT" dirty="0"/>
          </a:p>
          <a:p>
            <a:pPr lvl="1"/>
            <a:r>
              <a:rPr lang="de-CH" dirty="0" err="1"/>
              <a:t>What</a:t>
            </a:r>
            <a:r>
              <a:rPr lang="de-CH" dirty="0"/>
              <a:t> do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mean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target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?</a:t>
            </a:r>
          </a:p>
          <a:p>
            <a:pPr lvl="2"/>
            <a:r>
              <a:rPr lang="de-CH" dirty="0"/>
              <a:t>Qualitative </a:t>
            </a:r>
            <a:r>
              <a:rPr lang="de-CH" dirty="0" err="1"/>
              <a:t>model</a:t>
            </a:r>
            <a:r>
              <a:rPr lang="de-CH" dirty="0"/>
              <a:t>?</a:t>
            </a:r>
          </a:p>
          <a:p>
            <a:pPr lvl="2"/>
            <a:r>
              <a:rPr lang="de-CH" dirty="0"/>
              <a:t>Reality?</a:t>
            </a:r>
          </a:p>
          <a:p>
            <a:pPr lvl="3"/>
            <a:r>
              <a:rPr lang="de-CH" dirty="0"/>
              <a:t>Datasets?</a:t>
            </a:r>
          </a:p>
          <a:p>
            <a:pPr lvl="3"/>
            <a:r>
              <a:rPr lang="de-CH" dirty="0" err="1"/>
              <a:t>Stylized</a:t>
            </a:r>
            <a:r>
              <a:rPr lang="de-CH" dirty="0"/>
              <a:t> </a:t>
            </a:r>
            <a:r>
              <a:rPr lang="de-CH" dirty="0" err="1"/>
              <a:t>facts</a:t>
            </a:r>
            <a:r>
              <a:rPr lang="de-CH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C62F2B-746C-45E2-AC04-91E807F4C2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73748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14984-C1FF-437B-B156-304A437AD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Problems</a:t>
            </a:r>
            <a:r>
              <a:rPr lang="it-IT" dirty="0"/>
              <a:t> with the </a:t>
            </a:r>
            <a:r>
              <a:rPr lang="it-IT" dirty="0" err="1"/>
              <a:t>term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EC68B-0E68-456E-89B4-C1D9ECB4190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DC113D-2566-443A-8628-EEF4467A4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8794"/>
          <a:stretch/>
        </p:blipFill>
        <p:spPr>
          <a:xfrm>
            <a:off x="1667508" y="2420888"/>
            <a:ext cx="3900994" cy="1634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E5B7E3-BE18-4BF9-8C14-9D151CC8F303}"/>
              </a:ext>
            </a:extLst>
          </p:cNvPr>
          <p:cNvSpPr txBox="1"/>
          <p:nvPr/>
        </p:nvSpPr>
        <p:spPr>
          <a:xfrm>
            <a:off x="1490247" y="5875595"/>
            <a:ext cx="882429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2"/>
                </a:solidFill>
                <a:latin typeface="Courier New" panose="02070309020205020404" pitchFamily="49" charset="0"/>
              </a:rPr>
              <a:t>Chattoe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</a:rPr>
              <a:t>-Brown, E. (2022) Today We Have Naming Of Parts: A Possible Way Out Of Some Terminological Problems With ABM. </a:t>
            </a:r>
            <a:r>
              <a:rPr lang="en-US" sz="1100" i="1" dirty="0">
                <a:solidFill>
                  <a:schemeClr val="bg2"/>
                </a:solidFill>
                <a:latin typeface="Courier New" panose="02070309020205020404" pitchFamily="49" charset="0"/>
              </a:rPr>
              <a:t>Review of Artificial Societies and Social Simulation</a:t>
            </a:r>
            <a:r>
              <a:rPr lang="en-US" sz="1100" dirty="0">
                <a:solidFill>
                  <a:schemeClr val="bg2"/>
                </a:solidFill>
                <a:latin typeface="Courier New" panose="02070309020205020404" pitchFamily="49" charset="0"/>
              </a:rPr>
              <a:t>, 11th January 2022. https://rofasss.org/2022/01/11/naming-of-parts/</a:t>
            </a:r>
            <a:endParaRPr lang="de-CH" sz="1100" dirty="0">
              <a:solidFill>
                <a:schemeClr val="bg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C3EDB0-7752-4CD8-A3FB-6C534E6F4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629"/>
          <a:stretch/>
        </p:blipFill>
        <p:spPr>
          <a:xfrm>
            <a:off x="5999479" y="1638976"/>
            <a:ext cx="3900994" cy="358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3467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3AED8-52B4-4017-B9D1-EEAD8F29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err="1"/>
              <a:t>Exmple</a:t>
            </a:r>
            <a:r>
              <a:rPr lang="de-CH" dirty="0"/>
              <a:t>: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term</a:t>
            </a:r>
            <a:r>
              <a:rPr lang="de-CH" dirty="0"/>
              <a:t> «</a:t>
            </a:r>
            <a:r>
              <a:rPr lang="de-CH" dirty="0" err="1"/>
              <a:t>validation</a:t>
            </a:r>
            <a:r>
              <a:rPr lang="de-CH" dirty="0"/>
              <a:t>»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used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8B3AA-1C33-4A4B-A0F3-F1A31EB90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041FE-90DC-4724-93E9-4FB8F67DDAD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0BE607-6C6D-4564-B927-1BE427EC8C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505"/>
          <a:stretch/>
        </p:blipFill>
        <p:spPr>
          <a:xfrm>
            <a:off x="2253637" y="2251894"/>
            <a:ext cx="7706801" cy="32606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E52BBA-B86A-394A-8914-18807ACD0D4B}"/>
              </a:ext>
            </a:extLst>
          </p:cNvPr>
          <p:cNvSpPr/>
          <p:nvPr/>
        </p:nvSpPr>
        <p:spPr>
          <a:xfrm>
            <a:off x="3380993" y="3490239"/>
            <a:ext cx="1080120" cy="540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E6757D-701A-FEA5-6442-4539AB611B7A}"/>
              </a:ext>
            </a:extLst>
          </p:cNvPr>
          <p:cNvSpPr/>
          <p:nvPr/>
        </p:nvSpPr>
        <p:spPr>
          <a:xfrm>
            <a:off x="6477337" y="3495386"/>
            <a:ext cx="1080120" cy="540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B7B5CC-0136-6644-642A-9E9FB4E87425}"/>
              </a:ext>
            </a:extLst>
          </p:cNvPr>
          <p:cNvSpPr txBox="1"/>
          <p:nvPr/>
        </p:nvSpPr>
        <p:spPr>
          <a:xfrm>
            <a:off x="2253637" y="6037548"/>
            <a:ext cx="80280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Altiok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T., &amp; Melamed, B. (2010).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Simulation modeling and analysis with Arena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. Elsevier.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336993419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title="Coding Adventure: Boids">
            <a:hlinkClick r:id="" action="ppaction://media"/>
            <a:extLst>
              <a:ext uri="{FF2B5EF4-FFF2-40B4-BE49-F238E27FC236}">
                <a16:creationId xmlns:a16="http://schemas.microsoft.com/office/drawing/2014/main" id="{EA425147-689B-4E79-B164-1B12615B1D0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554784" y="1690688"/>
            <a:ext cx="7488832" cy="423118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A75F14F-30CA-7906-DD24-0120A165EE50}"/>
              </a:ext>
            </a:extLst>
          </p:cNvPr>
          <p:cNvSpPr txBox="1">
            <a:spLocks/>
          </p:cNvSpPr>
          <p:nvPr/>
        </p:nvSpPr>
        <p:spPr bwMode="auto">
          <a:xfrm>
            <a:off x="5878671" y="1067521"/>
            <a:ext cx="8496300" cy="45226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40400" tIns="0" rIns="144000" bIns="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chemeClr val="tx1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it-IT" dirty="0" err="1">
                <a:solidFill>
                  <a:schemeClr val="bg2"/>
                </a:solidFill>
              </a:rPr>
              <a:t>Example</a:t>
            </a:r>
            <a:r>
              <a:rPr lang="it-IT" dirty="0">
                <a:solidFill>
                  <a:schemeClr val="bg2"/>
                </a:solidFill>
              </a:rPr>
              <a:t>: face </a:t>
            </a:r>
            <a:r>
              <a:rPr lang="it-IT" dirty="0" err="1">
                <a:solidFill>
                  <a:schemeClr val="bg2"/>
                </a:solidFill>
              </a:rPr>
              <a:t>validation</a:t>
            </a:r>
            <a:endParaRPr lang="de-CH" dirty="0">
              <a:solidFill>
                <a:schemeClr val="bg2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4316CAAB-C2A5-A147-0FFC-E7FC63318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Face </a:t>
            </a:r>
            <a:r>
              <a:rPr lang="it-IT" dirty="0" err="1"/>
              <a:t>validation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67974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86B1C-43CC-2017-B2DC-C53E3C1C1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4400" dirty="0"/>
              <a:t>Do </a:t>
            </a:r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really</a:t>
            </a:r>
            <a:r>
              <a:rPr lang="it-IT" sz="4400" dirty="0"/>
              <a:t> </a:t>
            </a:r>
            <a:r>
              <a:rPr lang="it-IT" sz="4400" dirty="0" err="1"/>
              <a:t>need</a:t>
            </a:r>
            <a:r>
              <a:rPr lang="it-IT" sz="4400" dirty="0"/>
              <a:t> a new </a:t>
            </a:r>
            <a:r>
              <a:rPr lang="it-IT" sz="4400" dirty="0" err="1"/>
              <a:t>modeling</a:t>
            </a:r>
            <a:r>
              <a:rPr lang="it-IT" sz="4400" dirty="0"/>
              <a:t> </a:t>
            </a:r>
            <a:r>
              <a:rPr lang="it-IT" sz="4400" dirty="0" err="1"/>
              <a:t>approach</a:t>
            </a:r>
            <a:r>
              <a:rPr lang="it-IT" sz="4400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CF032-5FE5-BE7B-319D-42DC3FB1DD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13</a:t>
            </a:fld>
            <a:endParaRPr lang="it-IT" dirty="0"/>
          </a:p>
        </p:txBody>
      </p:sp>
      <p:pic>
        <p:nvPicPr>
          <p:cNvPr id="9" name="Picture 8" descr="A flock of birds flying over trees&#10;&#10;Description automatically generated with medium confidence">
            <a:extLst>
              <a:ext uri="{FF2B5EF4-FFF2-40B4-BE49-F238E27FC236}">
                <a16:creationId xmlns:a16="http://schemas.microsoft.com/office/drawing/2014/main" id="{498304D8-14BD-D17C-E315-C40FC7ABC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622986"/>
            <a:ext cx="7712940" cy="433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4813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1D2A3-B9EF-29A2-053B-D8CA8E5F1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Validation</a:t>
            </a:r>
            <a:r>
              <a:rPr lang="it-IT" dirty="0"/>
              <a:t> of the micro dynamics rule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097C69-CA84-9B4F-F2C0-DA5C15D91F9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BA5AE9-3E6E-4EC8-ACA9-67A0BEF87429}"/>
              </a:ext>
            </a:extLst>
          </p:cNvPr>
          <p:cNvSpPr txBox="1"/>
          <p:nvPr/>
        </p:nvSpPr>
        <p:spPr>
          <a:xfrm>
            <a:off x="1847850" y="5866338"/>
            <a:ext cx="90364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chemeClr val="bg2"/>
                </a:solidFill>
                <a:latin typeface="Arial" panose="020B0604020202020204" pitchFamily="34" charset="0"/>
              </a:rPr>
              <a:t>Moussaïd</a:t>
            </a:r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</a:rPr>
              <a:t>, M., </a:t>
            </a:r>
            <a:r>
              <a:rPr lang="en-US" sz="1200" dirty="0" err="1">
                <a:solidFill>
                  <a:schemeClr val="bg2"/>
                </a:solidFill>
                <a:latin typeface="Arial" panose="020B0604020202020204" pitchFamily="34" charset="0"/>
              </a:rPr>
              <a:t>Kämmer</a:t>
            </a:r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</a:rPr>
              <a:t>, J. E., </a:t>
            </a:r>
            <a:r>
              <a:rPr lang="en-US" sz="1200" dirty="0" err="1">
                <a:solidFill>
                  <a:schemeClr val="bg2"/>
                </a:solidFill>
                <a:latin typeface="Arial" panose="020B0604020202020204" pitchFamily="34" charset="0"/>
              </a:rPr>
              <a:t>Analytis</a:t>
            </a:r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</a:rPr>
              <a:t>, P. P., &amp; </a:t>
            </a:r>
            <a:r>
              <a:rPr lang="en-US" sz="1200" dirty="0" err="1">
                <a:solidFill>
                  <a:schemeClr val="bg2"/>
                </a:solidFill>
                <a:latin typeface="Arial" panose="020B0604020202020204" pitchFamily="34" charset="0"/>
              </a:rPr>
              <a:t>Neth</a:t>
            </a:r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</a:rPr>
              <a:t>, H. (2013). Social influence and the collective dynamics of opinion formation. </a:t>
            </a:r>
            <a:r>
              <a:rPr lang="en-US" sz="1200" i="1" dirty="0" err="1">
                <a:solidFill>
                  <a:schemeClr val="bg2"/>
                </a:solidFill>
                <a:latin typeface="Arial" panose="020B0604020202020204" pitchFamily="34" charset="0"/>
              </a:rPr>
              <a:t>PloS</a:t>
            </a:r>
            <a:r>
              <a:rPr lang="en-US" sz="1200" i="1" dirty="0">
                <a:solidFill>
                  <a:schemeClr val="bg2"/>
                </a:solidFill>
                <a:latin typeface="Arial" panose="020B0604020202020204" pitchFamily="34" charset="0"/>
              </a:rPr>
              <a:t> one</a:t>
            </a:r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</a:rPr>
              <a:t>, </a:t>
            </a:r>
            <a:r>
              <a:rPr lang="en-US" sz="1200" i="1" dirty="0">
                <a:solidFill>
                  <a:schemeClr val="bg2"/>
                </a:solidFill>
                <a:latin typeface="Arial" panose="020B0604020202020204" pitchFamily="34" charset="0"/>
              </a:rPr>
              <a:t>8</a:t>
            </a:r>
            <a:r>
              <a:rPr lang="en-US" sz="1200" dirty="0">
                <a:solidFill>
                  <a:schemeClr val="bg2"/>
                </a:solidFill>
                <a:latin typeface="Arial" panose="020B0604020202020204" pitchFamily="34" charset="0"/>
              </a:rPr>
              <a:t>(11), e78433.</a:t>
            </a:r>
            <a:endParaRPr lang="de-CH" sz="1200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84DA0F-6E39-A100-3B9D-47EB8DFCC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836" y="1476226"/>
            <a:ext cx="7716327" cy="420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6110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14043-55F1-4EDC-94CF-D40524673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Example</a:t>
            </a:r>
            <a:r>
              <a:rPr lang="it-IT" dirty="0"/>
              <a:t>: checking </a:t>
            </a:r>
            <a:r>
              <a:rPr lang="it-IT" dirty="0" err="1"/>
              <a:t>result</a:t>
            </a:r>
            <a:r>
              <a:rPr lang="it-IT" dirty="0"/>
              <a:t> on multiple models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7F714-C5D7-4EC8-B755-2CFA5BC7BA5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05FE7-C261-4C6D-BD25-2B4CEBBDB3A6}"/>
              </a:ext>
            </a:extLst>
          </p:cNvPr>
          <p:cNvSpPr txBox="1"/>
          <p:nvPr/>
        </p:nvSpPr>
        <p:spPr>
          <a:xfrm>
            <a:off x="1859286" y="5852566"/>
            <a:ext cx="86046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-apple-system"/>
              </a:rPr>
              <a:t>Carpentras, D., </a:t>
            </a:r>
            <a:r>
              <a:rPr lang="en-US" sz="1400" dirty="0" err="1">
                <a:solidFill>
                  <a:srgbClr val="222222"/>
                </a:solidFill>
                <a:latin typeface="-apple-system"/>
              </a:rPr>
              <a:t>Lüders</a:t>
            </a:r>
            <a:r>
              <a:rPr lang="en-US" sz="1400" dirty="0">
                <a:solidFill>
                  <a:srgbClr val="222222"/>
                </a:solidFill>
                <a:latin typeface="-apple-system"/>
              </a:rPr>
              <a:t>, A. &amp; Quayle, M. Mapping the global opinion space to explain anti-vaccine attraction. </a:t>
            </a:r>
            <a:r>
              <a:rPr lang="en-US" sz="1400" i="1" dirty="0">
                <a:solidFill>
                  <a:srgbClr val="222222"/>
                </a:solidFill>
                <a:latin typeface="-apple-system"/>
              </a:rPr>
              <a:t>Sci Rep</a:t>
            </a:r>
            <a:r>
              <a:rPr lang="en-US" sz="1400" dirty="0">
                <a:solidFill>
                  <a:srgbClr val="222222"/>
                </a:solidFill>
                <a:latin typeface="-apple-system"/>
              </a:rPr>
              <a:t> </a:t>
            </a:r>
            <a:r>
              <a:rPr lang="en-US" sz="1400" b="1" dirty="0">
                <a:solidFill>
                  <a:srgbClr val="222222"/>
                </a:solidFill>
                <a:latin typeface="-apple-system"/>
              </a:rPr>
              <a:t>12</a:t>
            </a:r>
            <a:r>
              <a:rPr lang="en-US" sz="1400" dirty="0">
                <a:solidFill>
                  <a:srgbClr val="222222"/>
                </a:solidFill>
                <a:latin typeface="-apple-system"/>
              </a:rPr>
              <a:t>, 6188 (2022). https://doi.org/10.1038/s41598-022-10069-3</a:t>
            </a:r>
            <a:endParaRPr lang="de-CH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93F494-BF8D-4A39-A124-5B2FEFB3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3277275"/>
            <a:ext cx="9144000" cy="19530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5D2224-5B48-4C3A-9A26-4BFD1A0B86C4}"/>
              </a:ext>
            </a:extLst>
          </p:cNvPr>
          <p:cNvSpPr txBox="1"/>
          <p:nvPr/>
        </p:nvSpPr>
        <p:spPr>
          <a:xfrm>
            <a:off x="1859287" y="2525626"/>
            <a:ext cx="8131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Show </a:t>
            </a:r>
            <a:r>
              <a:rPr lang="it-IT" dirty="0" err="1">
                <a:solidFill>
                  <a:schemeClr val="bg2"/>
                </a:solidFill>
              </a:rPr>
              <a:t>that</a:t>
            </a:r>
            <a:r>
              <a:rPr lang="it-IT" dirty="0">
                <a:solidFill>
                  <a:schemeClr val="bg2"/>
                </a:solidFill>
              </a:rPr>
              <a:t> the </a:t>
            </a:r>
            <a:r>
              <a:rPr lang="it-IT" dirty="0" err="1">
                <a:solidFill>
                  <a:schemeClr val="bg2"/>
                </a:solidFill>
              </a:rPr>
              <a:t>result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does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not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depends</a:t>
            </a:r>
            <a:r>
              <a:rPr lang="it-IT" dirty="0">
                <a:solidFill>
                  <a:schemeClr val="bg2"/>
                </a:solidFill>
              </a:rPr>
              <a:t> on the model or on some </a:t>
            </a:r>
            <a:r>
              <a:rPr lang="it-IT" dirty="0" err="1">
                <a:solidFill>
                  <a:schemeClr val="bg2"/>
                </a:solidFill>
              </a:rPr>
              <a:t>specific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parameters</a:t>
            </a:r>
            <a:endParaRPr lang="de-CH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15094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B719A-B9E7-462B-9382-5EEC9A00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«classic» </a:t>
            </a:r>
            <a:r>
              <a:rPr lang="de-CH" dirty="0" err="1"/>
              <a:t>validation</a:t>
            </a:r>
            <a:endParaRPr lang="de-CH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6734FE-C4EF-4B91-87D2-2BEB8207C85A}"/>
              </a:ext>
            </a:extLst>
          </p:cNvPr>
          <p:cNvSpPr/>
          <p:nvPr/>
        </p:nvSpPr>
        <p:spPr>
          <a:xfrm>
            <a:off x="3892533" y="2311865"/>
            <a:ext cx="792088" cy="58714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p1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081F38-19C4-46A5-BFFB-B8013223C99F}"/>
              </a:ext>
            </a:extLst>
          </p:cNvPr>
          <p:cNvSpPr/>
          <p:nvPr/>
        </p:nvSpPr>
        <p:spPr>
          <a:xfrm>
            <a:off x="4414591" y="2311865"/>
            <a:ext cx="792088" cy="58714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p2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CE1814-AF13-40C2-AF2C-2526F7ED1188}"/>
              </a:ext>
            </a:extLst>
          </p:cNvPr>
          <p:cNvSpPr/>
          <p:nvPr/>
        </p:nvSpPr>
        <p:spPr>
          <a:xfrm>
            <a:off x="4916850" y="2313008"/>
            <a:ext cx="792088" cy="58714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p3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B66F028-9EB5-48B9-9A5C-B3ECDABF315F}"/>
              </a:ext>
            </a:extLst>
          </p:cNvPr>
          <p:cNvSpPr/>
          <p:nvPr/>
        </p:nvSpPr>
        <p:spPr>
          <a:xfrm>
            <a:off x="6157231" y="3248980"/>
            <a:ext cx="612068" cy="36004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3202B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4BEC3E6-69B7-4F52-B804-D41EAA1C53E6}"/>
              </a:ext>
            </a:extLst>
          </p:cNvPr>
          <p:cNvSpPr/>
          <p:nvPr/>
        </p:nvSpPr>
        <p:spPr>
          <a:xfrm>
            <a:off x="7068109" y="4735288"/>
            <a:ext cx="1308261" cy="79208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Real </a:t>
            </a:r>
            <a:r>
              <a:rPr lang="de-CH" dirty="0" err="1">
                <a:solidFill>
                  <a:srgbClr val="13202B"/>
                </a:solidFill>
              </a:rPr>
              <a:t>world</a:t>
            </a:r>
            <a:r>
              <a:rPr lang="de-CH" dirty="0">
                <a:solidFill>
                  <a:srgbClr val="13202B"/>
                </a:solidFill>
              </a:rPr>
              <a:t> </a:t>
            </a:r>
            <a:r>
              <a:rPr lang="de-CH" dirty="0" err="1">
                <a:solidFill>
                  <a:srgbClr val="13202B"/>
                </a:solidFill>
              </a:rPr>
              <a:t>data</a:t>
            </a:r>
            <a:endParaRPr lang="de-CH" dirty="0">
              <a:solidFill>
                <a:srgbClr val="13202B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8E7662-F120-4AFC-B72B-B7274483D7A5}"/>
              </a:ext>
            </a:extLst>
          </p:cNvPr>
          <p:cNvSpPr/>
          <p:nvPr/>
        </p:nvSpPr>
        <p:spPr>
          <a:xfrm>
            <a:off x="3892533" y="2705130"/>
            <a:ext cx="1836204" cy="12961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Model</a:t>
            </a:r>
          </a:p>
        </p:txBody>
      </p:sp>
      <p:sp>
        <p:nvSpPr>
          <p:cNvPr id="3" name="Arrow: Up-Down 2">
            <a:extLst>
              <a:ext uri="{FF2B5EF4-FFF2-40B4-BE49-F238E27FC236}">
                <a16:creationId xmlns:a16="http://schemas.microsoft.com/office/drawing/2014/main" id="{38ECA6BB-53AB-4F1D-A754-C93099714261}"/>
              </a:ext>
            </a:extLst>
          </p:cNvPr>
          <p:cNvSpPr/>
          <p:nvPr/>
        </p:nvSpPr>
        <p:spPr>
          <a:xfrm>
            <a:off x="7542112" y="3832886"/>
            <a:ext cx="288032" cy="792088"/>
          </a:xfrm>
          <a:prstGeom prst="up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3202B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46190FC-3BB1-4B41-A8B9-3B310FADF3E7}"/>
              </a:ext>
            </a:extLst>
          </p:cNvPr>
          <p:cNvSpPr/>
          <p:nvPr/>
        </p:nvSpPr>
        <p:spPr>
          <a:xfrm>
            <a:off x="7197793" y="3135428"/>
            <a:ext cx="936104" cy="58714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 err="1">
                <a:solidFill>
                  <a:srgbClr val="13202B"/>
                </a:solidFill>
              </a:rPr>
              <a:t>output</a:t>
            </a:r>
            <a:endParaRPr lang="de-CH" sz="1400" dirty="0">
              <a:solidFill>
                <a:srgbClr val="132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70224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706E-93F8-426A-AC69-B198FAAA2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do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validation</a:t>
            </a:r>
            <a:r>
              <a:rPr lang="it-IT" dirty="0"/>
              <a:t>?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3F5DA-D4FB-46B4-A72E-4E90CA1A4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Isn’t</a:t>
            </a:r>
            <a:r>
              <a:rPr lang="it-IT" dirty="0"/>
              <a:t> </a:t>
            </a:r>
            <a:r>
              <a:rPr lang="it-IT" dirty="0" err="1"/>
              <a:t>calibration</a:t>
            </a:r>
            <a:r>
              <a:rPr lang="it-IT" dirty="0"/>
              <a:t> </a:t>
            </a:r>
            <a:r>
              <a:rPr lang="it-IT" dirty="0" err="1"/>
              <a:t>enough</a:t>
            </a:r>
            <a:r>
              <a:rPr lang="it-IT" dirty="0"/>
              <a:t>?</a:t>
            </a:r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already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a </a:t>
            </a:r>
            <a:r>
              <a:rPr lang="it-IT" dirty="0" err="1"/>
              <a:t>measurement</a:t>
            </a:r>
            <a:r>
              <a:rPr lang="it-IT" dirty="0"/>
              <a:t> of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the model </a:t>
            </a:r>
            <a:r>
              <a:rPr lang="it-IT" dirty="0" err="1"/>
              <a:t>fit</a:t>
            </a:r>
            <a:r>
              <a:rPr lang="it-IT" dirty="0"/>
              <a:t> the data…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C04D8-B47D-4446-B537-3A1D7960FB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572482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3706E-93F8-426A-AC69-B198FAAA2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Calibration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3F5DA-D4FB-46B4-A72E-4E90CA1A4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Tells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the best </a:t>
            </a:r>
            <a:r>
              <a:rPr lang="it-IT" dirty="0" err="1"/>
              <a:t>parameters</a:t>
            </a:r>
            <a:r>
              <a:rPr lang="it-IT" dirty="0"/>
              <a:t>… for </a:t>
            </a:r>
            <a:r>
              <a:rPr lang="it-IT" u="sng" dirty="0"/>
              <a:t>a </a:t>
            </a:r>
            <a:r>
              <a:rPr lang="it-IT" u="sng" dirty="0" err="1"/>
              <a:t>given</a:t>
            </a:r>
            <a:r>
              <a:rPr lang="it-IT" u="sng" dirty="0"/>
              <a:t> dataset</a:t>
            </a:r>
          </a:p>
          <a:p>
            <a:endParaRPr lang="it-IT" dirty="0"/>
          </a:p>
          <a:p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this</a:t>
            </a:r>
            <a:r>
              <a:rPr lang="de-CH" dirty="0"/>
              <a:t> </a:t>
            </a:r>
            <a:r>
              <a:rPr lang="de-CH" dirty="0" err="1"/>
              <a:t>enough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say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representation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reality</a:t>
            </a:r>
            <a:r>
              <a:rPr lang="de-CH" dirty="0"/>
              <a:t>?</a:t>
            </a:r>
          </a:p>
          <a:p>
            <a:pPr lvl="1"/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model</a:t>
            </a:r>
            <a:r>
              <a:rPr lang="de-CH" dirty="0"/>
              <a:t> will </a:t>
            </a:r>
            <a:r>
              <a:rPr lang="de-CH" dirty="0" err="1"/>
              <a:t>work</a:t>
            </a:r>
            <a:r>
              <a:rPr lang="de-CH" dirty="0"/>
              <a:t> on </a:t>
            </a:r>
            <a:r>
              <a:rPr lang="de-CH" dirty="0" err="1"/>
              <a:t>other</a:t>
            </a:r>
            <a:r>
              <a:rPr lang="de-CH" dirty="0"/>
              <a:t> </a:t>
            </a:r>
            <a:r>
              <a:rPr lang="de-CH" dirty="0" err="1"/>
              <a:t>datasets</a:t>
            </a:r>
            <a:r>
              <a:rPr lang="de-CH" dirty="0"/>
              <a:t>?</a:t>
            </a:r>
          </a:p>
          <a:p>
            <a:pPr lvl="1"/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7C04D8-B47D-4446-B537-3A1D7960FB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11604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228DD-836A-4F48-E199-657B5975F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: data 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7CA00-86D8-9600-12B0-0E5F1982F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Generated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y= x^2 + </a:t>
            </a:r>
            <a:r>
              <a:rPr lang="it-IT" dirty="0" err="1"/>
              <a:t>noise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67DA7-03FC-67A7-76A7-33D1DCD9E5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947B23-6FFB-9968-78FB-21DE452A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80536"/>
            <a:ext cx="5801535" cy="449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3445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6016AB-622E-50F4-A2BE-E3263CCED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268" y="1376319"/>
            <a:ext cx="4482498" cy="36906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F46226-8D8A-C218-2E45-E3A4A9E3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Fitting </a:t>
            </a:r>
            <a:r>
              <a:rPr lang="it-IT" dirty="0" err="1"/>
              <a:t>functions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7B5C8-3D92-0065-6E3D-D60E49FFBE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err="1"/>
              <a:t>Polynomials</a:t>
            </a:r>
            <a:endParaRPr lang="it-IT" dirty="0"/>
          </a:p>
          <a:p>
            <a:pPr lvl="1"/>
            <a:r>
              <a:rPr lang="it-IT" dirty="0"/>
              <a:t>Degree 2</a:t>
            </a:r>
          </a:p>
          <a:p>
            <a:pPr lvl="1"/>
            <a:r>
              <a:rPr lang="it-IT" dirty="0"/>
              <a:t>Degree 8</a:t>
            </a:r>
          </a:p>
          <a:p>
            <a:pPr lvl="1"/>
            <a:r>
              <a:rPr lang="it-IT" dirty="0"/>
              <a:t>Degree 15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r>
              <a:rPr lang="it-IT" dirty="0" err="1"/>
              <a:t>Which</a:t>
            </a:r>
            <a:r>
              <a:rPr lang="it-IT" dirty="0"/>
              <a:t> one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going</a:t>
            </a:r>
            <a:r>
              <a:rPr lang="it-IT" dirty="0"/>
              <a:t> to be the best?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9C7AB-B869-A3E5-FC5C-1048CBC81C3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943016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42C79-01D1-AB21-DDDC-1D33BB0A9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Degree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CC6BE-2EBB-4CF7-5884-94CB50701C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343CBA5-7738-82FA-4440-91F5D981CA49}"/>
              </a:ext>
            </a:extLst>
          </p:cNvPr>
          <p:cNvSpPr/>
          <p:nvPr/>
        </p:nvSpPr>
        <p:spPr>
          <a:xfrm>
            <a:off x="8508268" y="3104964"/>
            <a:ext cx="1823182" cy="10081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Err</a:t>
            </a:r>
            <a:r>
              <a:rPr lang="it-IT" dirty="0"/>
              <a:t>=13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975BAB-32BE-94D3-C936-951FA71BF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1606857"/>
            <a:ext cx="5563237" cy="463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877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42C79-01D1-AB21-DDDC-1D33BB0A9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Degree 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CC6BE-2EBB-4CF7-5884-94CB50701C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CDA7B0-BC61-3BC4-6FE4-6AAA8789E010}"/>
              </a:ext>
            </a:extLst>
          </p:cNvPr>
          <p:cNvSpPr/>
          <p:nvPr/>
        </p:nvSpPr>
        <p:spPr>
          <a:xfrm>
            <a:off x="8508268" y="3104964"/>
            <a:ext cx="1823182" cy="10081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Err</a:t>
            </a:r>
            <a:r>
              <a:rPr lang="it-IT" dirty="0"/>
              <a:t>=11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BE1BC4-3920-B1A8-7E02-9EEF75603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1" y="1518082"/>
            <a:ext cx="6356557" cy="489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2828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42C79-01D1-AB21-DDDC-1D33BB0A9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Degree 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CC6BE-2EBB-4CF7-5884-94CB50701C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C6E222-C789-E41B-A00F-CC883CF5D7A3}"/>
              </a:ext>
            </a:extLst>
          </p:cNvPr>
          <p:cNvSpPr/>
          <p:nvPr/>
        </p:nvSpPr>
        <p:spPr>
          <a:xfrm>
            <a:off x="8688288" y="3326254"/>
            <a:ext cx="1823182" cy="10081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Err</a:t>
            </a:r>
            <a:r>
              <a:rPr lang="it-IT" dirty="0"/>
              <a:t>=10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084B69-3C4A-B461-16EF-A9C29FF2B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631" y="1526959"/>
            <a:ext cx="5862048" cy="482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8705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CAB5D-FCA9-9D36-03A7-08CCDB4B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Modeling</a:t>
            </a:r>
            <a:r>
              <a:rPr lang="it-IT" dirty="0"/>
              <a:t> in the social sciences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BC73E-3619-5BF5-94F2-26157DBBE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14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8E42EE-DC95-111B-A6E2-D75A8518E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838" y="2003179"/>
            <a:ext cx="3931713" cy="369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9262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51779-DFED-1E31-2137-AD935481A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Whic</a:t>
            </a:r>
            <a:r>
              <a:rPr lang="it-IT" dirty="0"/>
              <a:t> one </a:t>
            </a:r>
            <a:r>
              <a:rPr lang="it-IT" dirty="0" err="1"/>
              <a:t>is</a:t>
            </a:r>
            <a:r>
              <a:rPr lang="it-IT" dirty="0"/>
              <a:t> the best?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59389-7AFA-0758-6391-2EBB85EE4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terms</a:t>
            </a:r>
            <a:r>
              <a:rPr lang="it-IT" dirty="0"/>
              <a:t> of </a:t>
            </a:r>
            <a:r>
              <a:rPr lang="it-IT" dirty="0" err="1"/>
              <a:t>fit</a:t>
            </a:r>
            <a:r>
              <a:rPr lang="it-IT" dirty="0"/>
              <a:t>/</a:t>
            </a:r>
            <a:r>
              <a:rPr lang="it-IT" dirty="0" err="1"/>
              <a:t>error</a:t>
            </a:r>
            <a:r>
              <a:rPr lang="it-IT" dirty="0"/>
              <a:t> the more degrees of </a:t>
            </a:r>
            <a:r>
              <a:rPr lang="it-IT" dirty="0" err="1"/>
              <a:t>freedom</a:t>
            </a:r>
            <a:r>
              <a:rPr lang="it-IT" dirty="0"/>
              <a:t> the </a:t>
            </a:r>
            <a:r>
              <a:rPr lang="it-IT" dirty="0" err="1"/>
              <a:t>better</a:t>
            </a:r>
            <a:endParaRPr lang="it-IT" dirty="0"/>
          </a:p>
          <a:p>
            <a:pPr lvl="1"/>
            <a:r>
              <a:rPr lang="it-IT" dirty="0" err="1"/>
              <a:t>Is</a:t>
            </a:r>
            <a:r>
              <a:rPr lang="it-IT" dirty="0"/>
              <a:t> this </a:t>
            </a:r>
            <a:r>
              <a:rPr lang="it-IT" dirty="0" err="1"/>
              <a:t>true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for </a:t>
            </a:r>
            <a:r>
              <a:rPr lang="it-IT" dirty="0" err="1"/>
              <a:t>predictions</a:t>
            </a:r>
            <a:r>
              <a:rPr lang="it-IT" dirty="0"/>
              <a:t>?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repeat</a:t>
            </a:r>
            <a:r>
              <a:rPr lang="it-IT" dirty="0"/>
              <a:t> with </a:t>
            </a:r>
            <a:r>
              <a:rPr lang="it-IT" dirty="0" err="1"/>
              <a:t>another</a:t>
            </a:r>
            <a:r>
              <a:rPr lang="it-IT" dirty="0"/>
              <a:t> dataset </a:t>
            </a:r>
            <a:r>
              <a:rPr lang="it-IT" dirty="0" err="1"/>
              <a:t>having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it-IT" dirty="0"/>
          </a:p>
          <a:p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A403F-5620-A3AC-C2EC-84867471CAF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8992430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42C79-01D1-AB21-DDDC-1D33BB0A9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Degree 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CC6BE-2EBB-4CF7-5884-94CB50701C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343CBA5-7738-82FA-4440-91F5D981CA49}"/>
              </a:ext>
            </a:extLst>
          </p:cNvPr>
          <p:cNvSpPr/>
          <p:nvPr/>
        </p:nvSpPr>
        <p:spPr>
          <a:xfrm>
            <a:off x="8508268" y="3104964"/>
            <a:ext cx="1823182" cy="10081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Err</a:t>
            </a:r>
            <a:r>
              <a:rPr lang="it-IT" dirty="0"/>
              <a:t>=14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B4587F-8525-6E63-88B3-B40ED6E9D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9556" y="1473693"/>
            <a:ext cx="5487983" cy="46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16280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42C79-01D1-AB21-DDDC-1D33BB0A9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Degree 8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CC6BE-2EBB-4CF7-5884-94CB50701C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DCDA7B0-BC61-3BC4-6FE4-6AAA8789E010}"/>
              </a:ext>
            </a:extLst>
          </p:cNvPr>
          <p:cNvSpPr/>
          <p:nvPr/>
        </p:nvSpPr>
        <p:spPr>
          <a:xfrm>
            <a:off x="8508268" y="3104964"/>
            <a:ext cx="1823182" cy="10081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Err</a:t>
            </a:r>
            <a:r>
              <a:rPr lang="it-IT" dirty="0"/>
              <a:t>=53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D1143C-53F6-07B5-0A9A-7EFB99273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3" y="1580224"/>
            <a:ext cx="6235719" cy="453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604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F42C79-01D1-AB21-DDDC-1D33BB0A9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Degree 15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4CC6BE-2EBB-4CF7-5884-94CB50701C1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C6E222-C789-E41B-A00F-CC883CF5D7A3}"/>
              </a:ext>
            </a:extLst>
          </p:cNvPr>
          <p:cNvSpPr/>
          <p:nvPr/>
        </p:nvSpPr>
        <p:spPr>
          <a:xfrm>
            <a:off x="8688288" y="3326254"/>
            <a:ext cx="1823182" cy="1008112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/>
              <a:t>Err</a:t>
            </a:r>
            <a:r>
              <a:rPr lang="it-IT" dirty="0"/>
              <a:t>=</a:t>
            </a:r>
            <a:br>
              <a:rPr lang="it-IT" dirty="0"/>
            </a:br>
            <a:r>
              <a:rPr lang="it-IT" dirty="0"/>
              <a:t>75’980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965CD4-3560-27C1-2E3E-7276102D7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318" y="1664804"/>
            <a:ext cx="6714531" cy="4439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87615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97B46-B679-46F4-A180-50929692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Difference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6ACEF-3374-4AE9-937C-2550467DB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Error</a:t>
            </a:r>
            <a:r>
              <a:rPr lang="it-IT" dirty="0"/>
              <a:t> in </a:t>
            </a:r>
            <a:r>
              <a:rPr lang="it-IT" dirty="0" err="1"/>
              <a:t>calibration</a:t>
            </a:r>
            <a:endParaRPr lang="it-IT" dirty="0"/>
          </a:p>
          <a:p>
            <a:pPr lvl="1"/>
            <a:r>
              <a:rPr lang="it-IT" dirty="0"/>
              <a:t>More </a:t>
            </a:r>
            <a:r>
              <a:rPr lang="it-IT" dirty="0" err="1"/>
              <a:t>parameters</a:t>
            </a:r>
            <a:r>
              <a:rPr lang="it-IT" dirty="0"/>
              <a:t> </a:t>
            </a:r>
            <a:r>
              <a:rPr lang="it-IT" dirty="0" err="1"/>
              <a:t>usually</a:t>
            </a:r>
            <a:r>
              <a:rPr lang="it-IT" dirty="0"/>
              <a:t> produce a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 err="1"/>
              <a:t>Error</a:t>
            </a:r>
            <a:r>
              <a:rPr lang="it-IT" dirty="0"/>
              <a:t> in </a:t>
            </a:r>
            <a:r>
              <a:rPr lang="it-IT" dirty="0" err="1"/>
              <a:t>validation</a:t>
            </a:r>
            <a:endParaRPr lang="it-IT" dirty="0"/>
          </a:p>
          <a:p>
            <a:pPr lvl="1"/>
            <a:r>
              <a:rPr lang="it-IT" dirty="0"/>
              <a:t>More </a:t>
            </a:r>
            <a:r>
              <a:rPr lang="it-IT" dirty="0" err="1"/>
              <a:t>parameters</a:t>
            </a:r>
            <a:r>
              <a:rPr lang="it-IT" dirty="0"/>
              <a:t> can </a:t>
            </a:r>
            <a:r>
              <a:rPr lang="it-IT" dirty="0" err="1"/>
              <a:t>severely</a:t>
            </a:r>
            <a:r>
              <a:rPr lang="it-IT" dirty="0"/>
              <a:t> </a:t>
            </a:r>
            <a:r>
              <a:rPr lang="it-IT" dirty="0" err="1"/>
              <a:t>damage</a:t>
            </a:r>
            <a:r>
              <a:rPr lang="it-IT" dirty="0"/>
              <a:t> the model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768E12-1EB6-430B-AD9A-97490702A0D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90B445-20D9-0576-E570-84E2A48D8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794" y="660509"/>
            <a:ext cx="2667752" cy="21952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F0BF9D-8AD2-0D4D-7B5B-B159CB290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9836" y="3773009"/>
            <a:ext cx="3011667" cy="199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8069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4A07-8128-4722-AB06-4C933FADF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Validation</a:t>
            </a:r>
            <a:r>
              <a:rPr lang="it-IT" dirty="0"/>
              <a:t> + </a:t>
            </a:r>
            <a:r>
              <a:rPr lang="it-IT" dirty="0" err="1"/>
              <a:t>calibration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8D2B1-72A6-4F2B-ADA0-878B3E328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To validate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a </a:t>
            </a:r>
            <a:r>
              <a:rPr lang="it-IT" dirty="0" err="1"/>
              <a:t>calibrated</a:t>
            </a:r>
            <a:r>
              <a:rPr lang="it-IT" dirty="0"/>
              <a:t> model (on a dataset)</a:t>
            </a:r>
          </a:p>
          <a:p>
            <a:r>
              <a:rPr lang="it-IT" dirty="0" err="1"/>
              <a:t>Problem</a:t>
            </a:r>
            <a:r>
              <a:rPr lang="it-IT" dirty="0"/>
              <a:t>: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test </a:t>
            </a:r>
            <a:r>
              <a:rPr lang="it-IT" dirty="0" err="1"/>
              <a:t>your</a:t>
            </a:r>
            <a:r>
              <a:rPr lang="it-IT" dirty="0"/>
              <a:t> model on the </a:t>
            </a:r>
            <a:r>
              <a:rPr lang="it-IT" dirty="0" err="1"/>
              <a:t>same</a:t>
            </a:r>
            <a:r>
              <a:rPr lang="it-IT" dirty="0"/>
              <a:t> dataset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obtain</a:t>
            </a:r>
            <a:r>
              <a:rPr lang="it-IT" dirty="0"/>
              <a:t>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it-IT" dirty="0"/>
          </a:p>
          <a:p>
            <a:pPr lvl="1"/>
            <a:r>
              <a:rPr lang="it-IT" dirty="0"/>
              <a:t>Solutions:</a:t>
            </a:r>
          </a:p>
          <a:p>
            <a:pPr lvl="2"/>
            <a:r>
              <a:rPr lang="it-IT" dirty="0"/>
              <a:t>Use a new dataset</a:t>
            </a:r>
          </a:p>
          <a:p>
            <a:pPr lvl="2"/>
            <a:r>
              <a:rPr lang="it-IT" dirty="0"/>
              <a:t>Split the dataset in </a:t>
            </a:r>
            <a:r>
              <a:rPr lang="it-IT" dirty="0" err="1"/>
              <a:t>half</a:t>
            </a:r>
            <a:endParaRPr lang="it-IT" dirty="0"/>
          </a:p>
          <a:p>
            <a:pPr lvl="3"/>
            <a:r>
              <a:rPr lang="it-IT" dirty="0"/>
              <a:t>Training dataset</a:t>
            </a:r>
          </a:p>
          <a:p>
            <a:pPr lvl="3"/>
            <a:r>
              <a:rPr lang="it-IT" dirty="0"/>
              <a:t>Test dataset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AED006-261C-4195-AD19-F566D75E6AA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627230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D7C43-5DCE-4431-B56B-210218A00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Problem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changing</a:t>
            </a:r>
            <a:r>
              <a:rPr lang="de-CH" dirty="0"/>
              <a:t> </a:t>
            </a:r>
            <a:r>
              <a:rPr lang="de-CH" dirty="0" err="1"/>
              <a:t>units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6CB02-5888-4464-91C7-0CA06015C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pheonomena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not linear </a:t>
            </a:r>
          </a:p>
          <a:p>
            <a:pPr lvl="1"/>
            <a:r>
              <a:rPr lang="de-CH" dirty="0"/>
              <a:t>E.g. </a:t>
            </a:r>
            <a:r>
              <a:rPr lang="de-CH" dirty="0" err="1"/>
              <a:t>noise</a:t>
            </a:r>
            <a:endParaRPr lang="de-CH" dirty="0"/>
          </a:p>
          <a:p>
            <a:pPr lvl="1"/>
            <a:endParaRPr lang="de-CH" dirty="0"/>
          </a:p>
          <a:p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units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non-linear</a:t>
            </a:r>
          </a:p>
          <a:p>
            <a:pPr lvl="1"/>
            <a:r>
              <a:rPr lang="de-CH" dirty="0"/>
              <a:t>Psychological </a:t>
            </a:r>
            <a:r>
              <a:rPr lang="de-CH" dirty="0" err="1"/>
              <a:t>measurements</a:t>
            </a:r>
            <a:endParaRPr lang="de-CH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810A083-8834-40AD-BAFD-DAFB06DD6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296692" y="2528900"/>
            <a:ext cx="3897352" cy="338095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618383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59EB-2D65-AC76-AE05-A632683C3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7850" y="3202870"/>
            <a:ext cx="8496300" cy="452261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400" dirty="0" err="1"/>
              <a:t>Types</a:t>
            </a:r>
            <a:r>
              <a:rPr lang="it-IT" sz="4400" dirty="0"/>
              <a:t> of </a:t>
            </a:r>
            <a:r>
              <a:rPr lang="it-IT" sz="4400" dirty="0" err="1"/>
              <a:t>claims</a:t>
            </a:r>
            <a:endParaRPr lang="it-IT" sz="4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1AFCC-B101-E411-ED48-FDFB199B448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574951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56261-9E27-627F-A3F6-431F7807C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Bad</a:t>
            </a:r>
            <a:r>
              <a:rPr lang="it-IT" dirty="0"/>
              <a:t> </a:t>
            </a:r>
            <a:r>
              <a:rPr lang="it-IT" dirty="0" err="1"/>
              <a:t>claims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0B821-AB9D-3C3B-0B1A-9A3FB8D80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 </a:t>
            </a:r>
            <a:r>
              <a:rPr lang="it-IT" dirty="0" err="1"/>
              <a:t>calibrated</a:t>
            </a:r>
            <a:r>
              <a:rPr lang="it-IT" dirty="0"/>
              <a:t> </a:t>
            </a:r>
            <a:r>
              <a:rPr lang="it-IT" dirty="0" err="1"/>
              <a:t>my</a:t>
            </a:r>
            <a:r>
              <a:rPr lang="it-IT" dirty="0"/>
              <a:t> model</a:t>
            </a:r>
          </a:p>
          <a:p>
            <a:pPr lvl="1"/>
            <a:r>
              <a:rPr lang="it-IT" dirty="0"/>
              <a:t>So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valid</a:t>
            </a:r>
            <a:endParaRPr lang="it-IT" dirty="0"/>
          </a:p>
          <a:p>
            <a:pPr lvl="2"/>
            <a:r>
              <a:rPr lang="it-IT" dirty="0"/>
              <a:t>And I can make </a:t>
            </a:r>
            <a:r>
              <a:rPr lang="it-IT" dirty="0" err="1"/>
              <a:t>recommendations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policies</a:t>
            </a:r>
          </a:p>
          <a:p>
            <a:pPr lvl="1"/>
            <a:endParaRPr lang="it-IT" dirty="0"/>
          </a:p>
          <a:p>
            <a:pPr lvl="1"/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fit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another</a:t>
            </a:r>
            <a:r>
              <a:rPr lang="it-IT" dirty="0"/>
              <a:t> model</a:t>
            </a:r>
          </a:p>
          <a:p>
            <a:pPr lvl="2"/>
            <a:r>
              <a:rPr lang="it-IT" dirty="0"/>
              <a:t>So </a:t>
            </a:r>
            <a:r>
              <a:rPr lang="it-IT" dirty="0" err="1"/>
              <a:t>my</a:t>
            </a:r>
            <a:r>
              <a:rPr lang="it-IT" dirty="0"/>
              <a:t>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better</a:t>
            </a:r>
            <a:endParaRPr lang="it-IT" dirty="0"/>
          </a:p>
          <a:p>
            <a:pPr lvl="2"/>
            <a:endParaRPr lang="it-IT" dirty="0"/>
          </a:p>
          <a:p>
            <a:pPr lvl="1"/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62088D-B5C5-859D-558F-266CCBCD93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2614146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E453A3-45EB-4AF2-A5FE-88133D18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say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7D31F-8B3C-4003-94B8-BF9CF34977F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8BE1BB-8AC3-46E0-BCBB-E3F7C3A46C74}"/>
              </a:ext>
            </a:extLst>
          </p:cNvPr>
          <p:cNvSpPr/>
          <p:nvPr/>
        </p:nvSpPr>
        <p:spPr>
          <a:xfrm>
            <a:off x="7068108" y="3064817"/>
            <a:ext cx="2232248" cy="126014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13202B"/>
                </a:solidFill>
              </a:rPr>
              <a:t>Claims</a:t>
            </a:r>
            <a:endParaRPr lang="de-CH" dirty="0">
              <a:solidFill>
                <a:srgbClr val="13202B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6DEE08-A294-4954-9A43-5407F0CDC178}"/>
              </a:ext>
            </a:extLst>
          </p:cNvPr>
          <p:cNvSpPr/>
          <p:nvPr/>
        </p:nvSpPr>
        <p:spPr>
          <a:xfrm>
            <a:off x="2279576" y="3039665"/>
            <a:ext cx="2232248" cy="1260140"/>
          </a:xfrm>
          <a:prstGeom prst="round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13202B"/>
                </a:solidFill>
              </a:rPr>
              <a:t>Tests</a:t>
            </a:r>
            <a:endParaRPr lang="de-CH" dirty="0">
              <a:solidFill>
                <a:srgbClr val="13202B"/>
              </a:solidFill>
            </a:endParaRP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6A29BF02-4E3B-445B-9C4C-4F26E5DC25DC}"/>
              </a:ext>
            </a:extLst>
          </p:cNvPr>
          <p:cNvSpPr/>
          <p:nvPr/>
        </p:nvSpPr>
        <p:spPr>
          <a:xfrm>
            <a:off x="4331804" y="1916832"/>
            <a:ext cx="2844316" cy="864096"/>
          </a:xfrm>
          <a:prstGeom prst="curved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3202B"/>
              </a:solidFill>
            </a:endParaRPr>
          </a:p>
        </p:txBody>
      </p:sp>
      <p:sp>
        <p:nvSpPr>
          <p:cNvPr id="8" name="Arrow: Curved Down 7">
            <a:extLst>
              <a:ext uri="{FF2B5EF4-FFF2-40B4-BE49-F238E27FC236}">
                <a16:creationId xmlns:a16="http://schemas.microsoft.com/office/drawing/2014/main" id="{DF416853-2718-4680-92CC-4C14A3277CCF}"/>
              </a:ext>
            </a:extLst>
          </p:cNvPr>
          <p:cNvSpPr/>
          <p:nvPr/>
        </p:nvSpPr>
        <p:spPr>
          <a:xfrm rot="10800000">
            <a:off x="4331804" y="4576482"/>
            <a:ext cx="2844316" cy="864096"/>
          </a:xfrm>
          <a:prstGeom prst="curvedDown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32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583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4EA21-32CC-F39D-737F-0A75D7A18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Modeling</a:t>
            </a:r>
            <a:r>
              <a:rPr lang="it-IT" dirty="0"/>
              <a:t> in </a:t>
            </a:r>
            <a:r>
              <a:rPr lang="it-IT" dirty="0" err="1"/>
              <a:t>physics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0CC53-C81E-1C11-9A9E-2942D80E64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15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7D5088-15AD-1C4E-C85F-E18751AB4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95993"/>
            <a:ext cx="9984313" cy="304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5777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D0E7-4ECF-4C9A-90C3-686B86BE2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Sensitivity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39373-9BF4-4322-8BAA-CE6852094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Claims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the abstract model</a:t>
            </a:r>
          </a:p>
          <a:p>
            <a:pPr lvl="1"/>
            <a:endParaRPr lang="it-IT" dirty="0"/>
          </a:p>
          <a:p>
            <a:r>
              <a:rPr lang="it-IT" dirty="0"/>
              <a:t>With face </a:t>
            </a:r>
            <a:r>
              <a:rPr lang="it-IT" dirty="0" err="1"/>
              <a:t>validity</a:t>
            </a:r>
            <a:r>
              <a:rPr lang="it-IT" dirty="0"/>
              <a:t>/</a:t>
            </a:r>
            <a:r>
              <a:rPr lang="it-IT" dirty="0" err="1"/>
              <a:t>emergence</a:t>
            </a:r>
            <a:endParaRPr lang="it-IT" dirty="0"/>
          </a:p>
          <a:p>
            <a:pPr lvl="1"/>
            <a:r>
              <a:rPr lang="it-IT" dirty="0" err="1"/>
              <a:t>Which</a:t>
            </a:r>
            <a:r>
              <a:rPr lang="it-IT" dirty="0"/>
              <a:t> rules/</a:t>
            </a:r>
            <a:r>
              <a:rPr lang="it-IT" dirty="0" err="1"/>
              <a:t>conditions</a:t>
            </a:r>
            <a:r>
              <a:rPr lang="it-IT" dirty="0"/>
              <a:t> are </a:t>
            </a:r>
            <a:r>
              <a:rPr lang="it-IT" dirty="0" err="1"/>
              <a:t>sufficient</a:t>
            </a:r>
            <a:r>
              <a:rPr lang="it-IT" dirty="0"/>
              <a:t> for </a:t>
            </a:r>
            <a:r>
              <a:rPr lang="it-IT" dirty="0" err="1"/>
              <a:t>generating</a:t>
            </a:r>
            <a:r>
              <a:rPr lang="it-IT" dirty="0"/>
              <a:t> a </a:t>
            </a:r>
            <a:r>
              <a:rPr lang="it-IT" dirty="0" err="1"/>
              <a:t>result</a:t>
            </a:r>
            <a:endParaRPr lang="it-IT" dirty="0"/>
          </a:p>
          <a:p>
            <a:pPr lvl="2"/>
            <a:r>
              <a:rPr lang="it-IT" dirty="0" err="1"/>
              <a:t>Disproof</a:t>
            </a:r>
            <a:r>
              <a:rPr lang="it-IT" dirty="0"/>
              <a:t> of some </a:t>
            </a:r>
            <a:r>
              <a:rPr lang="it-IT" dirty="0" err="1"/>
              <a:t>claims</a:t>
            </a:r>
            <a:r>
              <a:rPr lang="it-IT" dirty="0"/>
              <a:t> e.g. </a:t>
            </a:r>
            <a:r>
              <a:rPr lang="it-IT" dirty="0" err="1"/>
              <a:t>affirming</a:t>
            </a:r>
            <a:r>
              <a:rPr lang="it-IT" dirty="0"/>
              <a:t> the </a:t>
            </a:r>
            <a:r>
              <a:rPr lang="it-IT" dirty="0" err="1"/>
              <a:t>consequent</a:t>
            </a:r>
            <a:endParaRPr lang="it-IT" dirty="0"/>
          </a:p>
          <a:p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A205CB-A7A3-4EA7-BB7B-DE0DA0E871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1658642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108AA-8CF4-4497-A655-A53BD0B0B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Emergence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589FB1-EFE8-4D1F-9F0E-24EED51F3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Flocking</a:t>
            </a:r>
            <a:endParaRPr lang="it-IT" dirty="0"/>
          </a:p>
          <a:p>
            <a:pPr lvl="1"/>
            <a:r>
              <a:rPr lang="it-IT" dirty="0"/>
              <a:t>3 rules are </a:t>
            </a:r>
            <a:r>
              <a:rPr lang="it-IT" dirty="0" err="1"/>
              <a:t>enough</a:t>
            </a:r>
            <a:r>
              <a:rPr lang="it-IT" dirty="0"/>
              <a:t> to produce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results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A926E-96EB-4916-A597-FA876C1F8D3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pic>
        <p:nvPicPr>
          <p:cNvPr id="6" name="Picture 5" descr="A flock of birds flying over trees&#10;&#10;Description automatically generated with medium confidence">
            <a:extLst>
              <a:ext uri="{FF2B5EF4-FFF2-40B4-BE49-F238E27FC236}">
                <a16:creationId xmlns:a16="http://schemas.microsoft.com/office/drawing/2014/main" id="{D1B4F790-5849-413A-900D-2B306DCE3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4914" y="3076413"/>
            <a:ext cx="5187347" cy="291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7717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9432-F274-46CF-9AE3-6A14DD4F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Claim to </a:t>
            </a:r>
            <a:r>
              <a:rPr lang="it-IT" dirty="0" err="1"/>
              <a:t>disprof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82200-7750-410D-A261-E8F61B72F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generates</a:t>
            </a:r>
            <a:r>
              <a:rPr lang="it-IT" dirty="0"/>
              <a:t> B</a:t>
            </a:r>
          </a:p>
          <a:p>
            <a:pPr lvl="1"/>
            <a:r>
              <a:rPr lang="it-IT" dirty="0"/>
              <a:t>I </a:t>
            </a:r>
            <a:r>
              <a:rPr lang="it-IT" dirty="0" err="1"/>
              <a:t>observe</a:t>
            </a:r>
            <a:r>
              <a:rPr lang="it-IT" dirty="0"/>
              <a:t> B, </a:t>
            </a:r>
            <a:r>
              <a:rPr lang="it-IT" dirty="0" err="1"/>
              <a:t>therefore</a:t>
            </a:r>
            <a:r>
              <a:rPr lang="it-IT" dirty="0"/>
              <a:t> 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true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can generate B from C </a:t>
            </a:r>
            <a:r>
              <a:rPr lang="it-IT" dirty="0" err="1"/>
              <a:t>showing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the case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4D6658-29C1-483B-AEE1-967582ADCCC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44AE6DC-65BF-4747-BA2F-70487B134293}"/>
              </a:ext>
            </a:extLst>
          </p:cNvPr>
          <p:cNvSpPr/>
          <p:nvPr/>
        </p:nvSpPr>
        <p:spPr>
          <a:xfrm>
            <a:off x="4188110" y="4223480"/>
            <a:ext cx="936104" cy="6840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13202B"/>
                </a:solidFill>
              </a:rPr>
              <a:t>A</a:t>
            </a:r>
            <a:endParaRPr lang="de-CH" dirty="0">
              <a:solidFill>
                <a:srgbClr val="13202B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CFBB261-D55D-4E8B-A5C9-03F2C0B1CE66}"/>
              </a:ext>
            </a:extLst>
          </p:cNvPr>
          <p:cNvSpPr/>
          <p:nvPr/>
        </p:nvSpPr>
        <p:spPr>
          <a:xfrm>
            <a:off x="6096000" y="4223480"/>
            <a:ext cx="936104" cy="6840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13202B"/>
                </a:solidFill>
              </a:rPr>
              <a:t>B</a:t>
            </a:r>
            <a:endParaRPr lang="de-CH" dirty="0">
              <a:solidFill>
                <a:srgbClr val="13202B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C316B2B-7F20-415B-B580-8DE89EA46A12}"/>
              </a:ext>
            </a:extLst>
          </p:cNvPr>
          <p:cNvSpPr/>
          <p:nvPr/>
        </p:nvSpPr>
        <p:spPr>
          <a:xfrm>
            <a:off x="5304234" y="4403488"/>
            <a:ext cx="648072" cy="324036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3202B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1DDFC3-94B8-4206-9415-192DA514D61F}"/>
              </a:ext>
            </a:extLst>
          </p:cNvPr>
          <p:cNvSpPr/>
          <p:nvPr/>
        </p:nvSpPr>
        <p:spPr>
          <a:xfrm>
            <a:off x="4188110" y="5235766"/>
            <a:ext cx="936104" cy="684076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13202B"/>
                </a:solidFill>
              </a:rPr>
              <a:t>C</a:t>
            </a:r>
            <a:endParaRPr lang="de-CH" dirty="0">
              <a:solidFill>
                <a:srgbClr val="13202B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3D39DF6-EBB7-46F9-854A-5424CEDF206D}"/>
              </a:ext>
            </a:extLst>
          </p:cNvPr>
          <p:cNvSpPr/>
          <p:nvPr/>
        </p:nvSpPr>
        <p:spPr>
          <a:xfrm rot="19469986">
            <a:off x="5299982" y="5095716"/>
            <a:ext cx="648072" cy="324036"/>
          </a:xfrm>
          <a:prstGeom prst="rightArrow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32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89253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C5FBC-034B-4610-ABD3-7296CD832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it-IT" sz="4800" dirty="0" err="1"/>
              <a:t>Examples</a:t>
            </a:r>
            <a:r>
              <a:rPr lang="it-IT" sz="4800" dirty="0"/>
              <a:t>: </a:t>
            </a:r>
            <a:r>
              <a:rPr lang="it-IT" sz="4800" dirty="0" err="1"/>
              <a:t>Deffuant</a:t>
            </a:r>
            <a:r>
              <a:rPr lang="it-IT" sz="4800" dirty="0"/>
              <a:t> &amp; </a:t>
            </a:r>
            <a:r>
              <a:rPr lang="it-IT" sz="4800" dirty="0" err="1"/>
              <a:t>Schelling’s</a:t>
            </a:r>
            <a:r>
              <a:rPr lang="it-IT" sz="4800" dirty="0"/>
              <a:t> models</a:t>
            </a:r>
            <a:endParaRPr lang="de-CH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95C90-F86E-46B7-8989-CB63CBF86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</a:t>
            </a:r>
            <a:r>
              <a:rPr lang="it-IT" dirty="0" err="1"/>
              <a:t>attractive</a:t>
            </a:r>
            <a:r>
              <a:rPr lang="it-IT" dirty="0"/>
              <a:t> </a:t>
            </a:r>
            <a:r>
              <a:rPr lang="it-IT" dirty="0" err="1"/>
              <a:t>forces</a:t>
            </a:r>
            <a:r>
              <a:rPr lang="it-IT" dirty="0"/>
              <a:t> the World </a:t>
            </a:r>
            <a:r>
              <a:rPr lang="it-IT" dirty="0" err="1"/>
              <a:t>would</a:t>
            </a:r>
            <a:r>
              <a:rPr lang="it-IT" dirty="0"/>
              <a:t> converge to monoculture</a:t>
            </a:r>
          </a:p>
          <a:p>
            <a:pPr lvl="1"/>
            <a:r>
              <a:rPr lang="it-IT" dirty="0"/>
              <a:t>False: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Deffuant</a:t>
            </a:r>
            <a:r>
              <a:rPr lang="it-IT" dirty="0"/>
              <a:t> model</a:t>
            </a:r>
          </a:p>
          <a:p>
            <a:pPr lvl="1"/>
            <a:endParaRPr lang="it-IT" dirty="0"/>
          </a:p>
          <a:p>
            <a:r>
              <a:rPr lang="it-IT" dirty="0" err="1"/>
              <a:t>Schelling’s</a:t>
            </a:r>
            <a:r>
              <a:rPr lang="it-IT" dirty="0"/>
              <a:t> model of </a:t>
            </a:r>
            <a:r>
              <a:rPr lang="it-IT" dirty="0" err="1"/>
              <a:t>segregation</a:t>
            </a:r>
            <a:endParaRPr lang="it-IT" dirty="0"/>
          </a:p>
          <a:p>
            <a:pPr lvl="1"/>
            <a:r>
              <a:rPr lang="it-IT" dirty="0" err="1"/>
              <a:t>You</a:t>
            </a:r>
            <a:r>
              <a:rPr lang="it-IT" dirty="0"/>
              <a:t> can </a:t>
            </a:r>
            <a:r>
              <a:rPr lang="it-IT" dirty="0" err="1"/>
              <a:t>have</a:t>
            </a:r>
            <a:r>
              <a:rPr lang="it-IT" dirty="0"/>
              <a:t> strong </a:t>
            </a:r>
            <a:r>
              <a:rPr lang="it-IT" dirty="0" err="1"/>
              <a:t>segregation</a:t>
            </a:r>
            <a:r>
              <a:rPr lang="it-IT" dirty="0"/>
              <a:t> from </a:t>
            </a:r>
            <a:r>
              <a:rPr lang="it-IT" dirty="0" err="1"/>
              <a:t>wanting</a:t>
            </a:r>
            <a:r>
              <a:rPr lang="it-IT" dirty="0"/>
              <a:t> a small group of </a:t>
            </a:r>
            <a:r>
              <a:rPr lang="it-IT" dirty="0" err="1"/>
              <a:t>similar</a:t>
            </a:r>
            <a:r>
              <a:rPr lang="it-IT" dirty="0"/>
              <a:t> people in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neighbour</a:t>
            </a:r>
            <a:endParaRPr lang="it-IT" dirty="0"/>
          </a:p>
          <a:p>
            <a:pPr lvl="2"/>
            <a:r>
              <a:rPr lang="it-IT" dirty="0" err="1"/>
              <a:t>Tipping</a:t>
            </a:r>
            <a:r>
              <a:rPr lang="it-IT" dirty="0"/>
              <a:t> 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C4EA48-E7BC-4349-81FB-9F2DAF4E84D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6529042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6CB7E-C993-4D11-BF76-C9E15237A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Calibrated</a:t>
            </a:r>
            <a:r>
              <a:rPr lang="it-IT" dirty="0"/>
              <a:t> model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59760-8F0C-4811-BC9C-A02A32443C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The model </a:t>
            </a:r>
            <a:r>
              <a:rPr lang="it-IT" dirty="0" err="1"/>
              <a:t>fits</a:t>
            </a:r>
            <a:r>
              <a:rPr lang="it-IT" dirty="0"/>
              <a:t> </a:t>
            </a:r>
            <a:r>
              <a:rPr lang="it-IT" dirty="0" err="1"/>
              <a:t>well</a:t>
            </a:r>
            <a:r>
              <a:rPr lang="it-IT" dirty="0"/>
              <a:t> the data</a:t>
            </a:r>
          </a:p>
          <a:p>
            <a:pPr lvl="1"/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weak</a:t>
            </a:r>
            <a:r>
              <a:rPr lang="it-IT" dirty="0"/>
              <a:t> </a:t>
            </a:r>
            <a:r>
              <a:rPr lang="it-IT" dirty="0" err="1"/>
              <a:t>validation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928E37-4C3D-4C2A-ACF0-E109A79EBCE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539794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F70E2-F689-4096-A38B-F9DDE9DE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Validated</a:t>
            </a:r>
            <a:r>
              <a:rPr lang="it-IT" dirty="0"/>
              <a:t> model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A9CF0-7D87-4B0E-82C5-14E2895AD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Link (</a:t>
            </a:r>
            <a:r>
              <a:rPr lang="it-IT" dirty="0" err="1"/>
              <a:t>empirical</a:t>
            </a:r>
            <a:r>
              <a:rPr lang="it-IT" dirty="0"/>
              <a:t>) micro-</a:t>
            </a:r>
            <a:r>
              <a:rPr lang="it-IT" dirty="0" err="1"/>
              <a:t>behavior</a:t>
            </a:r>
            <a:r>
              <a:rPr lang="it-IT" dirty="0"/>
              <a:t> to (</a:t>
            </a:r>
            <a:r>
              <a:rPr lang="it-IT" dirty="0" err="1"/>
              <a:t>empirical</a:t>
            </a:r>
            <a:r>
              <a:rPr lang="it-IT" dirty="0"/>
              <a:t>) macro </a:t>
            </a:r>
            <a:r>
              <a:rPr lang="it-IT" dirty="0" err="1"/>
              <a:t>behavior</a:t>
            </a:r>
            <a:endParaRPr lang="it-IT" dirty="0"/>
          </a:p>
          <a:p>
            <a:endParaRPr lang="it-IT" dirty="0"/>
          </a:p>
          <a:p>
            <a:r>
              <a:rPr lang="it-IT" dirty="0"/>
              <a:t>Make </a:t>
            </a:r>
            <a:r>
              <a:rPr lang="it-IT" dirty="0" err="1"/>
              <a:t>predictions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Find</a:t>
            </a:r>
            <a:r>
              <a:rPr lang="it-IT" dirty="0"/>
              <a:t> </a:t>
            </a:r>
            <a:r>
              <a:rPr lang="it-IT" dirty="0" err="1"/>
              <a:t>solutions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0E7E-88F7-4A0D-875B-85952AD500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229749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9684-A271-49B5-CB6B-1D7D7F77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the social sciences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03D30-E511-843B-A9DA-0CD9F1B29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156</a:t>
            </a:fld>
            <a:endParaRPr lang="it-IT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9895421-C78B-8336-CC14-20AE9BA03F5E}"/>
              </a:ext>
            </a:extLst>
          </p:cNvPr>
          <p:cNvSpPr/>
          <p:nvPr/>
        </p:nvSpPr>
        <p:spPr>
          <a:xfrm>
            <a:off x="733425" y="2838449"/>
            <a:ext cx="2419350" cy="1476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13202B"/>
                </a:solidFill>
              </a:rPr>
              <a:t>Language-</a:t>
            </a:r>
            <a:r>
              <a:rPr lang="it-IT" dirty="0" err="1">
                <a:solidFill>
                  <a:srgbClr val="13202B"/>
                </a:solidFill>
              </a:rPr>
              <a:t>based</a:t>
            </a:r>
            <a:endParaRPr lang="it-IT" dirty="0">
              <a:solidFill>
                <a:srgbClr val="13202B"/>
              </a:solidFill>
            </a:endParaRPr>
          </a:p>
          <a:p>
            <a:pPr algn="ctr"/>
            <a:r>
              <a:rPr lang="it-IT" dirty="0">
                <a:solidFill>
                  <a:srgbClr val="13202B"/>
                </a:solidFill>
              </a:rPr>
              <a:t>model</a:t>
            </a:r>
            <a:endParaRPr lang="de-CH" dirty="0">
              <a:solidFill>
                <a:srgbClr val="13202B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A253DAC-EB80-5352-CF9B-76F004ECBA0D}"/>
              </a:ext>
            </a:extLst>
          </p:cNvPr>
          <p:cNvSpPr/>
          <p:nvPr/>
        </p:nvSpPr>
        <p:spPr>
          <a:xfrm>
            <a:off x="4286250" y="3093390"/>
            <a:ext cx="3295650" cy="96649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3202B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E1444D-87F2-3775-5AD3-9592D9AA20C2}"/>
              </a:ext>
            </a:extLst>
          </p:cNvPr>
          <p:cNvSpPr/>
          <p:nvPr/>
        </p:nvSpPr>
        <p:spPr>
          <a:xfrm>
            <a:off x="8286750" y="2874314"/>
            <a:ext cx="2419350" cy="1476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13202B"/>
                </a:solidFill>
              </a:rPr>
              <a:t>Consequences</a:t>
            </a:r>
            <a:endParaRPr lang="de-CH" dirty="0">
              <a:solidFill>
                <a:srgbClr val="132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419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9684-A271-49B5-CB6B-1D7D7F77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the social sciences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03D30-E511-843B-A9DA-0CD9F1B29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157</a:t>
            </a:fld>
            <a:endParaRPr lang="it-IT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9895421-C78B-8336-CC14-20AE9BA03F5E}"/>
              </a:ext>
            </a:extLst>
          </p:cNvPr>
          <p:cNvSpPr/>
          <p:nvPr/>
        </p:nvSpPr>
        <p:spPr>
          <a:xfrm>
            <a:off x="733425" y="2838449"/>
            <a:ext cx="2419350" cy="1476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13202B"/>
                </a:solidFill>
              </a:rPr>
              <a:t>Language-</a:t>
            </a:r>
            <a:r>
              <a:rPr lang="it-IT" dirty="0" err="1">
                <a:solidFill>
                  <a:srgbClr val="13202B"/>
                </a:solidFill>
              </a:rPr>
              <a:t>based</a:t>
            </a:r>
            <a:endParaRPr lang="it-IT" dirty="0">
              <a:solidFill>
                <a:srgbClr val="13202B"/>
              </a:solidFill>
            </a:endParaRPr>
          </a:p>
          <a:p>
            <a:pPr algn="ctr"/>
            <a:r>
              <a:rPr lang="it-IT" dirty="0">
                <a:solidFill>
                  <a:srgbClr val="13202B"/>
                </a:solidFill>
              </a:rPr>
              <a:t>model</a:t>
            </a:r>
            <a:endParaRPr lang="de-CH" dirty="0">
              <a:solidFill>
                <a:srgbClr val="13202B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A253DAC-EB80-5352-CF9B-76F004ECBA0D}"/>
              </a:ext>
            </a:extLst>
          </p:cNvPr>
          <p:cNvSpPr/>
          <p:nvPr/>
        </p:nvSpPr>
        <p:spPr>
          <a:xfrm>
            <a:off x="3571875" y="3129255"/>
            <a:ext cx="1209675" cy="96649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3202B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E1444D-87F2-3775-5AD3-9592D9AA20C2}"/>
              </a:ext>
            </a:extLst>
          </p:cNvPr>
          <p:cNvSpPr/>
          <p:nvPr/>
        </p:nvSpPr>
        <p:spPr>
          <a:xfrm>
            <a:off x="8286750" y="2874314"/>
            <a:ext cx="2419350" cy="1476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13202B"/>
                </a:solidFill>
              </a:rPr>
              <a:t>Consequences</a:t>
            </a:r>
            <a:endParaRPr lang="de-CH" dirty="0">
              <a:solidFill>
                <a:srgbClr val="13202B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B9E8E6-9E47-6846-E988-81592DC028D0}"/>
              </a:ext>
            </a:extLst>
          </p:cNvPr>
          <p:cNvSpPr/>
          <p:nvPr/>
        </p:nvSpPr>
        <p:spPr>
          <a:xfrm>
            <a:off x="5019677" y="3129255"/>
            <a:ext cx="914398" cy="966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13202B"/>
                </a:solidFill>
              </a:rPr>
              <a:t>ABM</a:t>
            </a:r>
            <a:endParaRPr lang="de-CH" dirty="0">
              <a:solidFill>
                <a:srgbClr val="13202B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EAF6FEB-F276-41CD-1E53-4B0AF010B487}"/>
              </a:ext>
            </a:extLst>
          </p:cNvPr>
          <p:cNvSpPr/>
          <p:nvPr/>
        </p:nvSpPr>
        <p:spPr>
          <a:xfrm>
            <a:off x="6372225" y="3195930"/>
            <a:ext cx="1209675" cy="96649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32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82932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9684-A271-49B5-CB6B-1D7D7F77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 the social sciences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603D30-E511-843B-A9DA-0CD9F1B293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158</a:t>
            </a:fld>
            <a:endParaRPr lang="it-IT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9895421-C78B-8336-CC14-20AE9BA03F5E}"/>
              </a:ext>
            </a:extLst>
          </p:cNvPr>
          <p:cNvSpPr/>
          <p:nvPr/>
        </p:nvSpPr>
        <p:spPr>
          <a:xfrm>
            <a:off x="733425" y="2838449"/>
            <a:ext cx="2419350" cy="1476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13202B"/>
                </a:solidFill>
              </a:rPr>
              <a:t>Language-</a:t>
            </a:r>
            <a:r>
              <a:rPr lang="it-IT" dirty="0" err="1">
                <a:solidFill>
                  <a:srgbClr val="13202B"/>
                </a:solidFill>
              </a:rPr>
              <a:t>based</a:t>
            </a:r>
            <a:endParaRPr lang="it-IT" dirty="0">
              <a:solidFill>
                <a:srgbClr val="13202B"/>
              </a:solidFill>
            </a:endParaRPr>
          </a:p>
          <a:p>
            <a:pPr algn="ctr"/>
            <a:r>
              <a:rPr lang="it-IT" dirty="0">
                <a:solidFill>
                  <a:srgbClr val="13202B"/>
                </a:solidFill>
              </a:rPr>
              <a:t>model</a:t>
            </a:r>
            <a:endParaRPr lang="de-CH" dirty="0">
              <a:solidFill>
                <a:srgbClr val="13202B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A253DAC-EB80-5352-CF9B-76F004ECBA0D}"/>
              </a:ext>
            </a:extLst>
          </p:cNvPr>
          <p:cNvSpPr/>
          <p:nvPr/>
        </p:nvSpPr>
        <p:spPr>
          <a:xfrm>
            <a:off x="3571875" y="3129255"/>
            <a:ext cx="1209675" cy="96649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3202B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7E1444D-87F2-3775-5AD3-9592D9AA20C2}"/>
              </a:ext>
            </a:extLst>
          </p:cNvPr>
          <p:cNvSpPr/>
          <p:nvPr/>
        </p:nvSpPr>
        <p:spPr>
          <a:xfrm>
            <a:off x="8286750" y="2874314"/>
            <a:ext cx="2419350" cy="14763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rgbClr val="13202B"/>
                </a:solidFill>
              </a:rPr>
              <a:t>Consequences</a:t>
            </a:r>
            <a:endParaRPr lang="de-CH" dirty="0">
              <a:solidFill>
                <a:srgbClr val="13202B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4B9E8E6-9E47-6846-E988-81592DC028D0}"/>
              </a:ext>
            </a:extLst>
          </p:cNvPr>
          <p:cNvSpPr/>
          <p:nvPr/>
        </p:nvSpPr>
        <p:spPr>
          <a:xfrm>
            <a:off x="5100640" y="2051959"/>
            <a:ext cx="914398" cy="966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ABM</a:t>
            </a:r>
            <a:endParaRPr lang="de-CH" dirty="0">
              <a:solidFill>
                <a:schemeClr val="tx1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EAF6FEB-F276-41CD-1E53-4B0AF010B487}"/>
              </a:ext>
            </a:extLst>
          </p:cNvPr>
          <p:cNvSpPr/>
          <p:nvPr/>
        </p:nvSpPr>
        <p:spPr>
          <a:xfrm>
            <a:off x="6372225" y="3195930"/>
            <a:ext cx="1209675" cy="96649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3202B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D47CE6C-7BCC-F560-C7F8-F5ADA85EA4A7}"/>
              </a:ext>
            </a:extLst>
          </p:cNvPr>
          <p:cNvSpPr/>
          <p:nvPr/>
        </p:nvSpPr>
        <p:spPr>
          <a:xfrm>
            <a:off x="5110164" y="3183878"/>
            <a:ext cx="914398" cy="966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13202B"/>
                </a:solidFill>
              </a:rPr>
              <a:t>ABM</a:t>
            </a:r>
            <a:endParaRPr lang="de-CH" dirty="0">
              <a:solidFill>
                <a:srgbClr val="13202B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10CEA04-90D7-040B-B729-3E5099B8248B}"/>
              </a:ext>
            </a:extLst>
          </p:cNvPr>
          <p:cNvSpPr/>
          <p:nvPr/>
        </p:nvSpPr>
        <p:spPr>
          <a:xfrm>
            <a:off x="5110164" y="4333872"/>
            <a:ext cx="914398" cy="966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13202B"/>
                </a:solidFill>
              </a:rPr>
              <a:t>ABM</a:t>
            </a:r>
            <a:endParaRPr lang="de-CH" dirty="0">
              <a:solidFill>
                <a:srgbClr val="132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792332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D03C6-A330-455C-DE35-8C0B107DC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multiple </a:t>
            </a:r>
            <a:r>
              <a:rPr lang="it-IT" dirty="0" err="1"/>
              <a:t>ABMs</a:t>
            </a:r>
            <a:r>
              <a:rPr lang="it-IT" dirty="0"/>
              <a:t>?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BBD1C-E683-6030-EDAC-08C03112AA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You</a:t>
            </a:r>
            <a:r>
              <a:rPr lang="it-IT" dirty="0"/>
              <a:t> can study </a:t>
            </a:r>
            <a:r>
              <a:rPr lang="it-IT" dirty="0" err="1"/>
              <a:t>how</a:t>
            </a:r>
            <a:r>
              <a:rPr lang="it-IT" dirty="0"/>
              <a:t> </a:t>
            </a:r>
            <a:r>
              <a:rPr lang="it-IT" dirty="0" err="1"/>
              <a:t>robust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connection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language-based</a:t>
            </a:r>
            <a:r>
              <a:rPr lang="it-IT" dirty="0"/>
              <a:t> model and the </a:t>
            </a:r>
            <a:r>
              <a:rPr lang="it-IT" dirty="0" err="1"/>
              <a:t>results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61609D-F22D-F601-A26A-43A984E29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159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38169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6BD0F-C035-5D12-5337-47C4BD88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physics</a:t>
            </a:r>
            <a:r>
              <a:rPr lang="it-IT" dirty="0"/>
              <a:t>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psych</a:t>
            </a:r>
            <a:r>
              <a:rPr lang="it-IT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F42DC8-ED30-8C06-16D8-BDDF5FA76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16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9665650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F70E2-F689-4096-A38B-F9DDE9DE2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Take home </a:t>
            </a:r>
            <a:r>
              <a:rPr lang="it-IT" dirty="0" err="1"/>
              <a:t>messages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A9CF0-7D87-4B0E-82C5-14E2895AD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three</a:t>
            </a:r>
            <a:r>
              <a:rPr lang="it-IT" dirty="0"/>
              <a:t>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analysis</a:t>
            </a:r>
            <a:r>
              <a:rPr lang="it-IT" dirty="0"/>
              <a:t> on models</a:t>
            </a:r>
          </a:p>
          <a:p>
            <a:pPr lvl="1"/>
            <a:endParaRPr lang="it-IT" dirty="0"/>
          </a:p>
          <a:p>
            <a:pPr lvl="1"/>
            <a:r>
              <a:rPr lang="it-IT" dirty="0" err="1"/>
              <a:t>Sensitivity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  <a:p>
            <a:pPr lvl="2"/>
            <a:r>
              <a:rPr lang="it-IT" dirty="0"/>
              <a:t>How the </a:t>
            </a:r>
            <a:r>
              <a:rPr lang="it-IT" dirty="0" err="1"/>
              <a:t>parameters</a:t>
            </a:r>
            <a:r>
              <a:rPr lang="it-IT" dirty="0"/>
              <a:t> </a:t>
            </a:r>
            <a:r>
              <a:rPr lang="it-IT" dirty="0" err="1"/>
              <a:t>affect</a:t>
            </a:r>
            <a:r>
              <a:rPr lang="it-IT" dirty="0"/>
              <a:t> </a:t>
            </a:r>
            <a:r>
              <a:rPr lang="it-IT" dirty="0" err="1"/>
              <a:t>outcomes</a:t>
            </a:r>
            <a:endParaRPr lang="it-IT" dirty="0"/>
          </a:p>
          <a:p>
            <a:pPr lvl="2"/>
            <a:endParaRPr lang="it-IT" dirty="0"/>
          </a:p>
          <a:p>
            <a:pPr lvl="1"/>
            <a:r>
              <a:rPr lang="de-CH" dirty="0" err="1"/>
              <a:t>Calibration</a:t>
            </a:r>
            <a:endParaRPr lang="de-CH" dirty="0"/>
          </a:p>
          <a:p>
            <a:pPr lvl="2"/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set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parameters</a:t>
            </a:r>
            <a:r>
              <a:rPr lang="de-CH" dirty="0"/>
              <a:t> </a:t>
            </a:r>
            <a:r>
              <a:rPr lang="de-CH" dirty="0" err="1"/>
              <a:t>produces</a:t>
            </a:r>
            <a:r>
              <a:rPr lang="de-CH" dirty="0"/>
              <a:t> a </a:t>
            </a:r>
            <a:r>
              <a:rPr lang="de-CH" dirty="0" err="1"/>
              <a:t>specific</a:t>
            </a:r>
            <a:r>
              <a:rPr lang="de-CH" dirty="0"/>
              <a:t> </a:t>
            </a:r>
            <a:r>
              <a:rPr lang="de-CH" dirty="0" err="1"/>
              <a:t>outcome</a:t>
            </a:r>
            <a:endParaRPr lang="de-CH" dirty="0"/>
          </a:p>
          <a:p>
            <a:pPr lvl="2"/>
            <a:endParaRPr lang="de-CH" dirty="0"/>
          </a:p>
          <a:p>
            <a:pPr lvl="1"/>
            <a:r>
              <a:rPr lang="de-CH" dirty="0"/>
              <a:t>Validation</a:t>
            </a:r>
          </a:p>
          <a:p>
            <a:pPr lvl="2"/>
            <a:r>
              <a:rPr lang="de-CH" dirty="0"/>
              <a:t>The </a:t>
            </a:r>
            <a:r>
              <a:rPr lang="de-CH" dirty="0" err="1"/>
              <a:t>model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a </a:t>
            </a:r>
            <a:r>
              <a:rPr lang="de-CH" dirty="0" err="1"/>
              <a:t>good</a:t>
            </a:r>
            <a:r>
              <a:rPr lang="de-CH" dirty="0"/>
              <a:t> </a:t>
            </a:r>
            <a:r>
              <a:rPr lang="de-CH" dirty="0" err="1"/>
              <a:t>representation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reality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E30E7E-88F7-4A0D-875B-85952AD500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8420417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D2A41-52BB-3A66-F12A-99DB5C17D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br>
              <a:rPr lang="it-IT" sz="7200" dirty="0">
                <a:solidFill>
                  <a:schemeClr val="accent5"/>
                </a:solidFill>
              </a:rPr>
            </a:br>
            <a:r>
              <a:rPr lang="it-IT" sz="7200" dirty="0">
                <a:solidFill>
                  <a:schemeClr val="accent5"/>
                </a:solidFill>
              </a:rPr>
              <a:t>Application:</a:t>
            </a:r>
            <a:br>
              <a:rPr lang="it-IT" sz="7200" dirty="0">
                <a:solidFill>
                  <a:schemeClr val="accent5"/>
                </a:solidFill>
              </a:rPr>
            </a:br>
            <a:r>
              <a:rPr lang="it-IT" dirty="0">
                <a:solidFill>
                  <a:schemeClr val="accent5"/>
                </a:solidFill>
              </a:rPr>
              <a:t>the study of vaccine-</a:t>
            </a:r>
            <a:r>
              <a:rPr lang="it-IT" dirty="0" err="1">
                <a:solidFill>
                  <a:schemeClr val="accent5"/>
                </a:solidFill>
              </a:rPr>
              <a:t>related</a:t>
            </a:r>
            <a:r>
              <a:rPr lang="it-IT" dirty="0">
                <a:solidFill>
                  <a:schemeClr val="accent5"/>
                </a:solidFill>
              </a:rPr>
              <a:t> </a:t>
            </a:r>
            <a:r>
              <a:rPr lang="it-IT" dirty="0" err="1">
                <a:solidFill>
                  <a:schemeClr val="accent5"/>
                </a:solidFill>
              </a:rPr>
              <a:t>opinons</a:t>
            </a:r>
            <a:br>
              <a:rPr lang="it-IT" sz="7200" dirty="0">
                <a:solidFill>
                  <a:schemeClr val="accent5"/>
                </a:solidFill>
              </a:rPr>
            </a:br>
            <a:endParaRPr lang="it-IT" sz="72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1202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97B88-A089-BBC2-210D-AADEE8BD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Analysis of vaccine-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attitudes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F22F2-E7D8-30B0-AA15-927C5D672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Expected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it-IT" dirty="0"/>
          </a:p>
          <a:p>
            <a:pPr lvl="1"/>
            <a:r>
              <a:rPr lang="it-IT" dirty="0"/>
              <a:t>Anti-</a:t>
            </a:r>
            <a:r>
              <a:rPr lang="it-IT" dirty="0" err="1"/>
              <a:t>vaxxers</a:t>
            </a:r>
            <a:r>
              <a:rPr lang="it-IT" dirty="0"/>
              <a:t> are </a:t>
            </a:r>
            <a:r>
              <a:rPr lang="it-IT" dirty="0" err="1"/>
              <a:t>extremists</a:t>
            </a:r>
            <a:r>
              <a:rPr lang="it-IT" dirty="0"/>
              <a:t> so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should</a:t>
            </a:r>
            <a:r>
              <a:rPr lang="it-IT" dirty="0"/>
              <a:t> be far </a:t>
            </a:r>
            <a:r>
              <a:rPr lang="it-IT" dirty="0" err="1"/>
              <a:t>apart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5AD83A-AD86-396A-18FD-4E9058671A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162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4296119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AA996-6291-DCF4-D0DA-FFF762CF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Analysis of vaccine-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attitudes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926280-F315-3CC9-4F15-95AE0B70D5F9}"/>
              </a:ext>
            </a:extLst>
          </p:cNvPr>
          <p:cNvSpPr txBox="1"/>
          <p:nvPr/>
        </p:nvSpPr>
        <p:spPr>
          <a:xfrm>
            <a:off x="1136342" y="5645277"/>
            <a:ext cx="11452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bg2"/>
                </a:solidFill>
                <a:effectLst/>
                <a:latin typeface="+mj-lt"/>
              </a:rPr>
              <a:t>Carpentras, D., Lüders, A. &amp; Quayle, M. Mapping the global opinion space to explain anti-vaccine attraction. </a:t>
            </a:r>
            <a:br>
              <a:rPr lang="en-US" b="0" i="1" dirty="0">
                <a:solidFill>
                  <a:schemeClr val="bg2"/>
                </a:solidFill>
                <a:effectLst/>
                <a:latin typeface="+mj-lt"/>
              </a:rPr>
            </a:br>
            <a:r>
              <a:rPr lang="en-US" b="0" i="1" dirty="0">
                <a:solidFill>
                  <a:schemeClr val="bg2"/>
                </a:solidFill>
                <a:effectLst/>
                <a:latin typeface="+mj-lt"/>
              </a:rPr>
              <a:t>Sci Rep </a:t>
            </a:r>
            <a:r>
              <a:rPr lang="en-US" b="1" i="1" dirty="0">
                <a:solidFill>
                  <a:schemeClr val="bg2"/>
                </a:solidFill>
                <a:effectLst/>
                <a:latin typeface="+mj-lt"/>
              </a:rPr>
              <a:t>12, </a:t>
            </a:r>
            <a:r>
              <a:rPr lang="en-US" b="0" i="1" dirty="0">
                <a:solidFill>
                  <a:schemeClr val="bg2"/>
                </a:solidFill>
                <a:effectLst/>
                <a:latin typeface="+mj-lt"/>
              </a:rPr>
              <a:t>6188 (2022). https://doi.org/10.1038/s41598-022-10069-3</a:t>
            </a:r>
            <a:endParaRPr lang="it-IT" i="1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20FAE57-4591-0671-B2F9-5A4E97723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" t="672" r="1287" b="4196"/>
          <a:stretch/>
        </p:blipFill>
        <p:spPr>
          <a:xfrm>
            <a:off x="711200" y="2275841"/>
            <a:ext cx="11023600" cy="279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000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60705733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AA996-6291-DCF4-D0DA-FFF762CF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Analysis of vaccine-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attitudes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926280-F315-3CC9-4F15-95AE0B70D5F9}"/>
              </a:ext>
            </a:extLst>
          </p:cNvPr>
          <p:cNvSpPr txBox="1"/>
          <p:nvPr/>
        </p:nvSpPr>
        <p:spPr>
          <a:xfrm>
            <a:off x="1136342" y="5645277"/>
            <a:ext cx="11452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bg2"/>
                </a:solidFill>
                <a:effectLst/>
                <a:latin typeface="+mj-lt"/>
              </a:rPr>
              <a:t>Carpentras, D., Lüders, A. &amp; Quayle, M. Mapping the global opinion space to explain anti-vaccine attraction. </a:t>
            </a:r>
            <a:br>
              <a:rPr lang="en-US" b="0" i="1" dirty="0">
                <a:solidFill>
                  <a:schemeClr val="bg2"/>
                </a:solidFill>
                <a:effectLst/>
                <a:latin typeface="+mj-lt"/>
              </a:rPr>
            </a:br>
            <a:r>
              <a:rPr lang="en-US" b="0" i="1" dirty="0">
                <a:solidFill>
                  <a:schemeClr val="bg2"/>
                </a:solidFill>
                <a:effectLst/>
                <a:latin typeface="+mj-lt"/>
              </a:rPr>
              <a:t>Sci Rep </a:t>
            </a:r>
            <a:r>
              <a:rPr lang="en-US" b="1" i="1" dirty="0">
                <a:solidFill>
                  <a:schemeClr val="bg2"/>
                </a:solidFill>
                <a:effectLst/>
                <a:latin typeface="+mj-lt"/>
              </a:rPr>
              <a:t>12, </a:t>
            </a:r>
            <a:r>
              <a:rPr lang="en-US" b="0" i="1" dirty="0">
                <a:solidFill>
                  <a:schemeClr val="bg2"/>
                </a:solidFill>
                <a:effectLst/>
                <a:latin typeface="+mj-lt"/>
              </a:rPr>
              <a:t>6188 (2022). https://doi.org/10.1038/s41598-022-10069-3</a:t>
            </a:r>
            <a:endParaRPr lang="it-IT" i="1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20FAE57-4591-0671-B2F9-5A4E97723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" t="672" r="1287" b="4196"/>
          <a:stretch/>
        </p:blipFill>
        <p:spPr>
          <a:xfrm>
            <a:off x="711200" y="2275841"/>
            <a:ext cx="11023600" cy="279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0000"/>
            </a:solidFill>
          </a:ln>
          <a:effectLst/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53D46E-7486-CAE0-5036-1C9B00B0E083}"/>
              </a:ext>
            </a:extLst>
          </p:cNvPr>
          <p:cNvSpPr/>
          <p:nvPr/>
        </p:nvSpPr>
        <p:spPr>
          <a:xfrm>
            <a:off x="10342880" y="3698240"/>
            <a:ext cx="1152534" cy="833120"/>
          </a:xfrm>
          <a:prstGeom prst="roundRect">
            <a:avLst/>
          </a:prstGeom>
          <a:noFill/>
          <a:ln w="57150">
            <a:solidFill>
              <a:srgbClr val="18D40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C6CD045-4654-57DE-5E9B-21D1A7431601}"/>
              </a:ext>
            </a:extLst>
          </p:cNvPr>
          <p:cNvSpPr/>
          <p:nvPr/>
        </p:nvSpPr>
        <p:spPr>
          <a:xfrm>
            <a:off x="838200" y="2334917"/>
            <a:ext cx="5728289" cy="2629957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470810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AA996-6291-DCF4-D0DA-FFF762CF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Analysis of vaccine-</a:t>
            </a:r>
            <a:r>
              <a:rPr lang="it-IT" dirty="0" err="1"/>
              <a:t>related</a:t>
            </a:r>
            <a:r>
              <a:rPr lang="it-IT" dirty="0"/>
              <a:t> </a:t>
            </a:r>
            <a:r>
              <a:rPr lang="it-IT" dirty="0" err="1"/>
              <a:t>attitudes</a:t>
            </a:r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926280-F315-3CC9-4F15-95AE0B70D5F9}"/>
              </a:ext>
            </a:extLst>
          </p:cNvPr>
          <p:cNvSpPr txBox="1"/>
          <p:nvPr/>
        </p:nvSpPr>
        <p:spPr>
          <a:xfrm>
            <a:off x="1136342" y="5645277"/>
            <a:ext cx="114521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chemeClr val="bg2"/>
                </a:solidFill>
                <a:effectLst/>
                <a:latin typeface="+mj-lt"/>
              </a:rPr>
              <a:t>Carpentras, D., Lüders, A. &amp; Quayle, M. Mapping the global opinion space to explain anti-vaccine attraction. </a:t>
            </a:r>
            <a:br>
              <a:rPr lang="en-US" b="0" i="1" dirty="0">
                <a:solidFill>
                  <a:schemeClr val="bg2"/>
                </a:solidFill>
                <a:effectLst/>
                <a:latin typeface="+mj-lt"/>
              </a:rPr>
            </a:br>
            <a:r>
              <a:rPr lang="en-US" b="0" i="1" dirty="0">
                <a:solidFill>
                  <a:schemeClr val="bg2"/>
                </a:solidFill>
                <a:effectLst/>
                <a:latin typeface="+mj-lt"/>
              </a:rPr>
              <a:t>Sci Rep </a:t>
            </a:r>
            <a:r>
              <a:rPr lang="en-US" b="1" i="1" dirty="0">
                <a:solidFill>
                  <a:schemeClr val="bg2"/>
                </a:solidFill>
                <a:effectLst/>
                <a:latin typeface="+mj-lt"/>
              </a:rPr>
              <a:t>12, </a:t>
            </a:r>
            <a:r>
              <a:rPr lang="en-US" b="0" i="1" dirty="0">
                <a:solidFill>
                  <a:schemeClr val="bg2"/>
                </a:solidFill>
                <a:effectLst/>
                <a:latin typeface="+mj-lt"/>
              </a:rPr>
              <a:t>6188 (2022). https://doi.org/10.1038/s41598-022-10069-3</a:t>
            </a:r>
            <a:endParaRPr lang="it-IT" i="1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20FAE57-4591-0671-B2F9-5A4E97723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" t="672" r="1287" b="4196"/>
          <a:stretch/>
        </p:blipFill>
        <p:spPr>
          <a:xfrm>
            <a:off x="711200" y="2275841"/>
            <a:ext cx="11023600" cy="279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0000"/>
            </a:solidFill>
          </a:ln>
          <a:effectLst/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53D46E-7486-CAE0-5036-1C9B00B0E083}"/>
              </a:ext>
            </a:extLst>
          </p:cNvPr>
          <p:cNvSpPr/>
          <p:nvPr/>
        </p:nvSpPr>
        <p:spPr>
          <a:xfrm>
            <a:off x="10342880" y="3698240"/>
            <a:ext cx="1152534" cy="833120"/>
          </a:xfrm>
          <a:prstGeom prst="roundRect">
            <a:avLst/>
          </a:prstGeom>
          <a:noFill/>
          <a:ln w="57150">
            <a:solidFill>
              <a:srgbClr val="18D40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C6CD045-4654-57DE-5E9B-21D1A7431601}"/>
              </a:ext>
            </a:extLst>
          </p:cNvPr>
          <p:cNvSpPr/>
          <p:nvPr/>
        </p:nvSpPr>
        <p:spPr>
          <a:xfrm>
            <a:off x="838200" y="2334917"/>
            <a:ext cx="5728289" cy="2629957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B365C1-5EB0-5A35-825B-EBF2478E303C}"/>
              </a:ext>
            </a:extLst>
          </p:cNvPr>
          <p:cNvSpPr txBox="1"/>
          <p:nvPr/>
        </p:nvSpPr>
        <p:spPr>
          <a:xfrm>
            <a:off x="7306549" y="2334917"/>
            <a:ext cx="1844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accent4"/>
                </a:solidFill>
              </a:rPr>
              <a:t>Is</a:t>
            </a:r>
            <a:r>
              <a:rPr lang="it-IT" dirty="0">
                <a:solidFill>
                  <a:schemeClr val="accent4"/>
                </a:solidFill>
              </a:rPr>
              <a:t> this an </a:t>
            </a:r>
            <a:r>
              <a:rPr lang="it-IT" dirty="0" err="1">
                <a:solidFill>
                  <a:schemeClr val="accent4"/>
                </a:solidFill>
              </a:rPr>
              <a:t>artifact</a:t>
            </a:r>
            <a:r>
              <a:rPr lang="it-IT" dirty="0">
                <a:solidFill>
                  <a:schemeClr val="accent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2258628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3CC4E-CBAC-B028-1189-B9EB51C35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Verification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718F9-06ED-092E-715E-B4E756940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1026" name="Picture 2" descr="Figure 2">
            <a:extLst>
              <a:ext uri="{FF2B5EF4-FFF2-40B4-BE49-F238E27FC236}">
                <a16:creationId xmlns:a16="http://schemas.microsoft.com/office/drawing/2014/main" id="{CFA26076-F47C-E931-50DA-1365E73B4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666"/>
          <a:stretch/>
        </p:blipFill>
        <p:spPr bwMode="auto">
          <a:xfrm>
            <a:off x="214543" y="2411337"/>
            <a:ext cx="11762913" cy="31008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chemeClr val="tx1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1E339A5-F7E5-3560-BA51-E5B6FBDB13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" t="672" r="1287" b="4196"/>
          <a:stretch/>
        </p:blipFill>
        <p:spPr>
          <a:xfrm>
            <a:off x="6330765" y="593143"/>
            <a:ext cx="5254594" cy="13318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0000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89030717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DD3E-08A4-104D-C557-ED43DC1B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paradox</a:t>
            </a:r>
            <a:r>
              <a:rPr lang="it-IT" dirty="0"/>
              <a:t> of </a:t>
            </a:r>
            <a:r>
              <a:rPr lang="it-IT" dirty="0" err="1"/>
              <a:t>vaccination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B42AD-3C99-A405-E3FB-1E54BE064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Pro-</a:t>
            </a:r>
            <a:r>
              <a:rPr lang="it-IT" dirty="0" err="1"/>
              <a:t>vaxxers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multiple </a:t>
            </a:r>
            <a:r>
              <a:rPr lang="it-IT" dirty="0" err="1"/>
              <a:t>advantages</a:t>
            </a:r>
            <a:endParaRPr lang="it-IT" dirty="0"/>
          </a:p>
          <a:p>
            <a:pPr lvl="1"/>
            <a:r>
              <a:rPr lang="it-IT" dirty="0" err="1"/>
              <a:t>Majority</a:t>
            </a:r>
            <a:endParaRPr lang="it-IT" dirty="0"/>
          </a:p>
          <a:p>
            <a:pPr lvl="1"/>
            <a:r>
              <a:rPr lang="it-IT" dirty="0" err="1"/>
              <a:t>Traditional</a:t>
            </a:r>
            <a:r>
              <a:rPr lang="it-IT" dirty="0"/>
              <a:t> media</a:t>
            </a:r>
          </a:p>
          <a:p>
            <a:pPr lvl="1"/>
            <a:r>
              <a:rPr lang="it-IT" dirty="0" err="1"/>
              <a:t>Experts</a:t>
            </a:r>
            <a:r>
              <a:rPr lang="it-IT" dirty="0"/>
              <a:t> (</a:t>
            </a:r>
            <a:r>
              <a:rPr lang="it-IT" dirty="0" err="1"/>
              <a:t>both</a:t>
            </a:r>
            <a:r>
              <a:rPr lang="it-IT" dirty="0"/>
              <a:t> in </a:t>
            </a:r>
            <a:r>
              <a:rPr lang="it-IT" dirty="0" err="1"/>
              <a:t>communication</a:t>
            </a:r>
            <a:r>
              <a:rPr lang="it-IT" dirty="0"/>
              <a:t> and in </a:t>
            </a:r>
            <a:r>
              <a:rPr lang="it-IT" dirty="0" err="1"/>
              <a:t>virology</a:t>
            </a:r>
            <a:r>
              <a:rPr lang="it-IT" dirty="0"/>
              <a:t>)</a:t>
            </a:r>
          </a:p>
          <a:p>
            <a:pPr lvl="1"/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campaigns</a:t>
            </a:r>
            <a:r>
              <a:rPr lang="it-IT" dirty="0"/>
              <a:t> (with massive budgets)</a:t>
            </a:r>
          </a:p>
          <a:p>
            <a:pPr lvl="1"/>
            <a:r>
              <a:rPr lang="it-IT" dirty="0"/>
              <a:t>Anti-</a:t>
            </a:r>
            <a:r>
              <a:rPr lang="it-IT" dirty="0" err="1"/>
              <a:t>vaxxers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derogatory</a:t>
            </a:r>
            <a:endParaRPr lang="it-IT" dirty="0"/>
          </a:p>
          <a:p>
            <a:pPr lvl="1"/>
            <a:r>
              <a:rPr lang="it-IT" dirty="0"/>
              <a:t>…</a:t>
            </a:r>
          </a:p>
          <a:p>
            <a:pPr lvl="1"/>
            <a:endParaRPr lang="it-IT" dirty="0"/>
          </a:p>
          <a:p>
            <a:r>
              <a:rPr lang="it-IT" dirty="0"/>
              <a:t>Still, anti-</a:t>
            </a:r>
            <a:r>
              <a:rPr lang="it-IT" dirty="0" err="1"/>
              <a:t>vaxxers</a:t>
            </a:r>
            <a:r>
              <a:rPr lang="it-IT" dirty="0"/>
              <a:t> are </a:t>
            </a:r>
            <a:r>
              <a:rPr lang="it-IT" dirty="0" err="1"/>
              <a:t>better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</a:t>
            </a:r>
            <a:r>
              <a:rPr lang="it-IT" dirty="0" err="1"/>
              <a:t>connecting</a:t>
            </a:r>
            <a:r>
              <a:rPr lang="it-IT" dirty="0"/>
              <a:t> with the </a:t>
            </a:r>
            <a:r>
              <a:rPr lang="it-IT" dirty="0" err="1"/>
              <a:t>neutral</a:t>
            </a:r>
            <a:r>
              <a:rPr lang="it-IT" dirty="0"/>
              <a:t> and </a:t>
            </a:r>
            <a:r>
              <a:rPr lang="it-IT" dirty="0" err="1"/>
              <a:t>bringing</a:t>
            </a:r>
            <a:r>
              <a:rPr lang="it-IT" dirty="0"/>
              <a:t> </a:t>
            </a:r>
            <a:r>
              <a:rPr lang="it-IT" dirty="0" err="1"/>
              <a:t>them</a:t>
            </a:r>
            <a:r>
              <a:rPr lang="it-IT" dirty="0"/>
              <a:t> on </a:t>
            </a:r>
            <a:r>
              <a:rPr lang="it-IT" dirty="0" err="1"/>
              <a:t>their</a:t>
            </a:r>
            <a:r>
              <a:rPr lang="it-IT" dirty="0"/>
              <a:t> side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ADE5E9-C1AF-EEF3-3CEC-7D330A098E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167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CE27A2-CC62-4545-B98A-6C966B64E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4600" y="1412404"/>
            <a:ext cx="3315403" cy="20435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2AB9EA-3844-3100-89F6-187413BF69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262"/>
          <a:stretch/>
        </p:blipFill>
        <p:spPr>
          <a:xfrm>
            <a:off x="8614599" y="3455987"/>
            <a:ext cx="3315403" cy="119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73679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2D95-2AD1-7886-F4D1-28D77C211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Social </a:t>
            </a:r>
            <a:r>
              <a:rPr lang="it-IT" dirty="0" err="1"/>
              <a:t>influence</a:t>
            </a:r>
            <a:r>
              <a:rPr lang="it-IT" dirty="0"/>
              <a:t> </a:t>
            </a:r>
            <a:r>
              <a:rPr lang="it-IT" dirty="0" err="1"/>
              <a:t>interpretation</a:t>
            </a:r>
            <a:endParaRPr lang="it-IT" dirty="0"/>
          </a:p>
        </p:txBody>
      </p:sp>
      <p:pic>
        <p:nvPicPr>
          <p:cNvPr id="2050" name="Picture 2" descr="figure 1">
            <a:extLst>
              <a:ext uri="{FF2B5EF4-FFF2-40B4-BE49-F238E27FC236}">
                <a16:creationId xmlns:a16="http://schemas.microsoft.com/office/drawing/2014/main" id="{85A11C54-F37F-F377-03C3-8E8834AFF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5563" y="1690688"/>
            <a:ext cx="6524625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31242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AA996-6291-DCF4-D0DA-FFF762CF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true</a:t>
            </a:r>
            <a:r>
              <a:rPr lang="it-IT" dirty="0"/>
              <a:t>?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20FAE57-4591-0671-B2F9-5A4E97723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" t="672" r="1287" b="4196"/>
          <a:stretch/>
        </p:blipFill>
        <p:spPr>
          <a:xfrm>
            <a:off x="584200" y="2713991"/>
            <a:ext cx="11023600" cy="279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0000"/>
            </a:solidFill>
          </a:ln>
          <a:effectLst/>
        </p:spPr>
      </p:pic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B36C6BBC-5111-A3C8-0B73-C8BF8A74C057}"/>
              </a:ext>
            </a:extLst>
          </p:cNvPr>
          <p:cNvSpPr/>
          <p:nvPr/>
        </p:nvSpPr>
        <p:spPr>
          <a:xfrm>
            <a:off x="4258569" y="4735830"/>
            <a:ext cx="6516210" cy="233679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53D46E-7486-CAE0-5036-1C9B00B0E083}"/>
              </a:ext>
            </a:extLst>
          </p:cNvPr>
          <p:cNvSpPr/>
          <p:nvPr/>
        </p:nvSpPr>
        <p:spPr>
          <a:xfrm>
            <a:off x="10215880" y="4136390"/>
            <a:ext cx="1152534" cy="833120"/>
          </a:xfrm>
          <a:prstGeom prst="roundRect">
            <a:avLst/>
          </a:prstGeom>
          <a:noFill/>
          <a:ln w="57150">
            <a:solidFill>
              <a:srgbClr val="18D40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C6CD045-4654-57DE-5E9B-21D1A7431601}"/>
              </a:ext>
            </a:extLst>
          </p:cNvPr>
          <p:cNvSpPr/>
          <p:nvPr/>
        </p:nvSpPr>
        <p:spPr>
          <a:xfrm>
            <a:off x="711200" y="2773067"/>
            <a:ext cx="5728289" cy="2629957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331FECE-89FB-FDAE-92E2-4EDAB346E84D}"/>
              </a:ext>
            </a:extLst>
          </p:cNvPr>
          <p:cNvSpPr/>
          <p:nvPr/>
        </p:nvSpPr>
        <p:spPr>
          <a:xfrm>
            <a:off x="1293427" y="4718754"/>
            <a:ext cx="2901642" cy="250755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4697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49FFD-B82A-F9DC-F512-D79E1AAD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Models are </a:t>
            </a:r>
            <a:r>
              <a:rPr lang="it-IT" dirty="0" err="1"/>
              <a:t>not</a:t>
            </a:r>
            <a:r>
              <a:rPr lang="it-IT" dirty="0"/>
              <a:t> the </a:t>
            </a:r>
            <a:r>
              <a:rPr lang="it-IT" dirty="0" err="1"/>
              <a:t>real</a:t>
            </a:r>
            <a:r>
              <a:rPr lang="it-IT" dirty="0"/>
              <a:t>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8812E2-4074-3D60-2BA2-595453B023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954F44-85C6-BC68-DCE9-3FDDA03EDA52}"/>
              </a:ext>
            </a:extLst>
          </p:cNvPr>
          <p:cNvSpPr txBox="1"/>
          <p:nvPr/>
        </p:nvSpPr>
        <p:spPr>
          <a:xfrm>
            <a:off x="5555940" y="2720579"/>
            <a:ext cx="489654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i="1" dirty="0" err="1">
                <a:solidFill>
                  <a:schemeClr val="bg2"/>
                </a:solidFill>
              </a:rPr>
              <a:t>All</a:t>
            </a:r>
            <a:r>
              <a:rPr lang="it-IT" sz="3600" i="1" dirty="0">
                <a:solidFill>
                  <a:schemeClr val="bg2"/>
                </a:solidFill>
              </a:rPr>
              <a:t> models are </a:t>
            </a:r>
            <a:r>
              <a:rPr lang="it-IT" sz="3600" i="1" dirty="0" err="1">
                <a:solidFill>
                  <a:schemeClr val="bg2"/>
                </a:solidFill>
              </a:rPr>
              <a:t>wrong</a:t>
            </a:r>
            <a:r>
              <a:rPr lang="it-IT" sz="3600" i="1" dirty="0">
                <a:solidFill>
                  <a:schemeClr val="bg2"/>
                </a:solidFill>
              </a:rPr>
              <a:t>, </a:t>
            </a:r>
            <a:r>
              <a:rPr lang="it-IT" sz="3600" i="1" dirty="0" err="1">
                <a:solidFill>
                  <a:schemeClr val="bg2"/>
                </a:solidFill>
              </a:rPr>
              <a:t>but</a:t>
            </a:r>
            <a:r>
              <a:rPr lang="it-IT" sz="3600" i="1" dirty="0">
                <a:solidFill>
                  <a:schemeClr val="bg2"/>
                </a:solidFill>
              </a:rPr>
              <a:t> some are </a:t>
            </a:r>
            <a:r>
              <a:rPr lang="it-IT" sz="3600" i="1" dirty="0" err="1">
                <a:solidFill>
                  <a:schemeClr val="bg2"/>
                </a:solidFill>
              </a:rPr>
              <a:t>useful</a:t>
            </a:r>
            <a:endParaRPr lang="it-IT" sz="3600" i="1" dirty="0">
              <a:solidFill>
                <a:schemeClr val="bg2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003A972-3AFC-5442-90FF-E799A39D2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782" y="1404156"/>
            <a:ext cx="3286105" cy="4941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7114A34-58BF-12D3-2A8E-E3E2D558E7C2}"/>
              </a:ext>
            </a:extLst>
          </p:cNvPr>
          <p:cNvSpPr txBox="1"/>
          <p:nvPr/>
        </p:nvSpPr>
        <p:spPr>
          <a:xfrm>
            <a:off x="6888088" y="3926742"/>
            <a:ext cx="19442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dirty="0">
                <a:solidFill>
                  <a:schemeClr val="bg2"/>
                </a:solidFill>
              </a:rPr>
              <a:t>George EP Box</a:t>
            </a:r>
          </a:p>
          <a:p>
            <a:pPr algn="ctr"/>
            <a:r>
              <a:rPr lang="en-US" i="1" dirty="0">
                <a:solidFill>
                  <a:schemeClr val="bg2"/>
                </a:solidFill>
                <a:latin typeface="Arial" panose="020B0604020202020204" pitchFamily="34" charset="0"/>
              </a:rPr>
              <a:t>1919 – 2013</a:t>
            </a:r>
            <a:endParaRPr lang="it-IT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619216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7FD7C-C490-C851-E33B-A5E43612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Simulations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A4DA9-B3CD-018F-3F08-B39B3101D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8" t="12204" r="69367" b="78509"/>
          <a:stretch/>
        </p:blipFill>
        <p:spPr>
          <a:xfrm>
            <a:off x="1846554" y="2308194"/>
            <a:ext cx="2183907" cy="239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0383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7FD7C-C490-C851-E33B-A5E43612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Simulations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A4DA9-B3CD-018F-3F08-B39B3101D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" t="1541" r="22887" b="78509"/>
          <a:stretch/>
        </p:blipFill>
        <p:spPr>
          <a:xfrm>
            <a:off x="958788" y="2032985"/>
            <a:ext cx="7759084" cy="51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8704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7FD7C-C490-C851-E33B-A5E436125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Simulations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BA4DA9-B3CD-018F-3F08-B39B3101D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33" y="1993210"/>
            <a:ext cx="10085033" cy="2580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4552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AA996-6291-DCF4-D0DA-FFF762CF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true</a:t>
            </a:r>
            <a:r>
              <a:rPr lang="it-IT" dirty="0"/>
              <a:t>?</a:t>
            </a: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120FAE57-4591-0671-B2F9-5A4E977235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" t="672" r="1287" b="4196"/>
          <a:stretch/>
        </p:blipFill>
        <p:spPr>
          <a:xfrm>
            <a:off x="584200" y="2713991"/>
            <a:ext cx="11023600" cy="2794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000000"/>
            </a:solidFill>
          </a:ln>
          <a:effectLst/>
        </p:spPr>
      </p:pic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B36C6BBC-5111-A3C8-0B73-C8BF8A74C057}"/>
              </a:ext>
            </a:extLst>
          </p:cNvPr>
          <p:cNvSpPr/>
          <p:nvPr/>
        </p:nvSpPr>
        <p:spPr>
          <a:xfrm>
            <a:off x="4258569" y="4735830"/>
            <a:ext cx="6516210" cy="233679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953D46E-7486-CAE0-5036-1C9B00B0E083}"/>
              </a:ext>
            </a:extLst>
          </p:cNvPr>
          <p:cNvSpPr/>
          <p:nvPr/>
        </p:nvSpPr>
        <p:spPr>
          <a:xfrm>
            <a:off x="10215880" y="4136390"/>
            <a:ext cx="1152534" cy="833120"/>
          </a:xfrm>
          <a:prstGeom prst="roundRect">
            <a:avLst/>
          </a:prstGeom>
          <a:noFill/>
          <a:ln w="57150">
            <a:solidFill>
              <a:srgbClr val="18D40A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C6CD045-4654-57DE-5E9B-21D1A7431601}"/>
              </a:ext>
            </a:extLst>
          </p:cNvPr>
          <p:cNvSpPr/>
          <p:nvPr/>
        </p:nvSpPr>
        <p:spPr>
          <a:xfrm>
            <a:off x="711200" y="2773067"/>
            <a:ext cx="5728289" cy="2629957"/>
          </a:xfrm>
          <a:prstGeom prst="round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0331FECE-89FB-FDAE-92E2-4EDAB346E84D}"/>
              </a:ext>
            </a:extLst>
          </p:cNvPr>
          <p:cNvSpPr/>
          <p:nvPr/>
        </p:nvSpPr>
        <p:spPr>
          <a:xfrm>
            <a:off x="1293427" y="4718754"/>
            <a:ext cx="2901642" cy="250755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B60118-007C-4665-B05A-700FE3E9F6BB}"/>
              </a:ext>
            </a:extLst>
          </p:cNvPr>
          <p:cNvSpPr txBox="1"/>
          <p:nvPr/>
        </p:nvSpPr>
        <p:spPr>
          <a:xfrm>
            <a:off x="3495675" y="1498263"/>
            <a:ext cx="2213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accent4"/>
                </a:solidFill>
              </a:rPr>
              <a:t>Theory </a:t>
            </a:r>
            <a:r>
              <a:rPr lang="it-IT" sz="2400" dirty="0" err="1">
                <a:solidFill>
                  <a:schemeClr val="accent4"/>
                </a:solidFill>
              </a:rPr>
              <a:t>says</a:t>
            </a:r>
            <a:r>
              <a:rPr lang="it-IT" sz="2400" dirty="0">
                <a:solidFill>
                  <a:schemeClr val="accent4"/>
                </a:solidFill>
              </a:rPr>
              <a:t> so…</a:t>
            </a:r>
            <a:endParaRPr lang="de-CH" sz="2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25842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7594D-34B5-E67A-208D-4B5D4014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Distance</a:t>
            </a:r>
            <a:r>
              <a:rPr lang="it-IT" dirty="0"/>
              <a:t> vs </a:t>
            </a:r>
            <a:r>
              <a:rPr lang="it-IT" dirty="0" err="1"/>
              <a:t>final</a:t>
            </a:r>
            <a:r>
              <a:rPr lang="it-IT" dirty="0"/>
              <a:t> position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255FC5-CB9F-EFA6-AEC8-3C86C83BD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896" y="1825625"/>
            <a:ext cx="6573167" cy="4334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A473FA-A074-2DD5-FA29-0656AF9E049F}"/>
              </a:ext>
            </a:extLst>
          </p:cNvPr>
          <p:cNvSpPr txBox="1"/>
          <p:nvPr/>
        </p:nvSpPr>
        <p:spPr>
          <a:xfrm>
            <a:off x="8473440" y="2892474"/>
            <a:ext cx="30073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chemeClr val="accent4"/>
                </a:solidFill>
              </a:rPr>
              <a:t>Data - </a:t>
            </a:r>
            <a:r>
              <a:rPr lang="it-IT" sz="2000" dirty="0" err="1">
                <a:solidFill>
                  <a:schemeClr val="accent4"/>
                </a:solidFill>
              </a:rPr>
              <a:t>vacc</a:t>
            </a:r>
            <a:r>
              <a:rPr lang="it-IT" sz="2000" dirty="0">
                <a:solidFill>
                  <a:schemeClr val="accent4"/>
                </a:solidFill>
              </a:rPr>
              <a:t> coverage</a:t>
            </a:r>
          </a:p>
          <a:p>
            <a:r>
              <a:rPr lang="it-IT" sz="2000" dirty="0">
                <a:solidFill>
                  <a:schemeClr val="accent4"/>
                </a:solidFill>
              </a:rPr>
              <a:t>r=-0.31***</a:t>
            </a:r>
          </a:p>
          <a:p>
            <a:endParaRPr lang="it-IT" sz="2000" dirty="0">
              <a:solidFill>
                <a:schemeClr val="accent4"/>
              </a:solidFill>
            </a:endParaRPr>
          </a:p>
          <a:p>
            <a:r>
              <a:rPr lang="it-IT" sz="2000" dirty="0">
                <a:solidFill>
                  <a:schemeClr val="accent4"/>
                </a:solidFill>
              </a:rPr>
              <a:t>Data - trust</a:t>
            </a:r>
          </a:p>
          <a:p>
            <a:r>
              <a:rPr lang="it-IT" sz="2000" dirty="0">
                <a:solidFill>
                  <a:schemeClr val="accent4"/>
                </a:solidFill>
              </a:rPr>
              <a:t>r = -0.32*</a:t>
            </a:r>
            <a:br>
              <a:rPr lang="it-IT" sz="2000" dirty="0"/>
            </a:b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0305555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721FE-C249-4F12-9AB0-39873CB0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Policy making </a:t>
            </a:r>
            <a:r>
              <a:rPr lang="it-IT" dirty="0" err="1"/>
              <a:t>implication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38AE8-F690-49B8-A476-3867A04D2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Boosting</a:t>
            </a:r>
            <a:r>
              <a:rPr lang="de-CH" dirty="0"/>
              <a:t> </a:t>
            </a:r>
            <a:r>
              <a:rPr lang="de-CH" dirty="0" err="1"/>
              <a:t>trust</a:t>
            </a:r>
            <a:r>
              <a:rPr lang="de-CH" dirty="0"/>
              <a:t> in </a:t>
            </a:r>
            <a:r>
              <a:rPr lang="de-CH" dirty="0" err="1"/>
              <a:t>vaccines</a:t>
            </a:r>
            <a:r>
              <a:rPr lang="de-CH" dirty="0"/>
              <a:t> </a:t>
            </a:r>
            <a:r>
              <a:rPr lang="de-CH" sz="2400" dirty="0"/>
              <a:t>(</a:t>
            </a:r>
            <a:r>
              <a:rPr lang="de-CH" sz="2400" dirty="0" err="1"/>
              <a:t>without</a:t>
            </a:r>
            <a:r>
              <a:rPr lang="de-CH" sz="2400" dirty="0"/>
              <a:t> </a:t>
            </a:r>
            <a:r>
              <a:rPr lang="de-CH" sz="2400" dirty="0" err="1"/>
              <a:t>looking</a:t>
            </a:r>
            <a:r>
              <a:rPr lang="de-CH" sz="2400" dirty="0"/>
              <a:t> at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attitude</a:t>
            </a:r>
            <a:r>
              <a:rPr lang="de-CH" sz="2400" dirty="0"/>
              <a:t> </a:t>
            </a:r>
            <a:r>
              <a:rPr lang="de-CH" sz="2400" dirty="0" err="1"/>
              <a:t>space</a:t>
            </a:r>
            <a:r>
              <a:rPr lang="de-CH" sz="2400" dirty="0"/>
              <a:t>)</a:t>
            </a:r>
            <a:endParaRPr lang="de-CH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31A7805-B2EF-C6AC-A2DE-5D8CC6BCD5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" t="672" r="22380" b="4196"/>
          <a:stretch/>
        </p:blipFill>
        <p:spPr>
          <a:xfrm>
            <a:off x="584200" y="2713991"/>
            <a:ext cx="6331505" cy="2077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DB98D1F-D8CA-21EB-4BDF-947157FC4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8" t="672" r="1287" b="4196"/>
          <a:stretch/>
        </p:blipFill>
        <p:spPr>
          <a:xfrm>
            <a:off x="6729274" y="2713991"/>
            <a:ext cx="1768136" cy="2077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4228837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721FE-C249-4F12-9AB0-39873CB0E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Policy making </a:t>
            </a:r>
            <a:r>
              <a:rPr lang="it-IT" dirty="0" err="1"/>
              <a:t>implication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38AE8-F690-49B8-A476-3867A04D2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/>
              <a:t>Boosting</a:t>
            </a:r>
            <a:r>
              <a:rPr lang="de-CH" dirty="0"/>
              <a:t> </a:t>
            </a:r>
            <a:r>
              <a:rPr lang="de-CH" dirty="0" err="1"/>
              <a:t>trust</a:t>
            </a:r>
            <a:r>
              <a:rPr lang="de-CH" dirty="0"/>
              <a:t> in </a:t>
            </a:r>
            <a:r>
              <a:rPr lang="de-CH" dirty="0" err="1"/>
              <a:t>vaccines</a:t>
            </a:r>
            <a:r>
              <a:rPr lang="de-CH" dirty="0"/>
              <a:t> </a:t>
            </a:r>
            <a:r>
              <a:rPr lang="de-CH" sz="2400" dirty="0"/>
              <a:t>(</a:t>
            </a:r>
            <a:r>
              <a:rPr lang="de-CH" sz="2400" dirty="0" err="1"/>
              <a:t>without</a:t>
            </a:r>
            <a:r>
              <a:rPr lang="de-CH" sz="2400" dirty="0"/>
              <a:t> </a:t>
            </a:r>
            <a:r>
              <a:rPr lang="de-CH" sz="2400" dirty="0" err="1"/>
              <a:t>looking</a:t>
            </a:r>
            <a:r>
              <a:rPr lang="de-CH" sz="2400" dirty="0"/>
              <a:t> at </a:t>
            </a:r>
            <a:r>
              <a:rPr lang="de-CH" sz="2400" dirty="0" err="1"/>
              <a:t>the</a:t>
            </a:r>
            <a:r>
              <a:rPr lang="de-CH" sz="2400" dirty="0"/>
              <a:t> </a:t>
            </a:r>
            <a:r>
              <a:rPr lang="de-CH" sz="2400" dirty="0" err="1"/>
              <a:t>attitude</a:t>
            </a:r>
            <a:r>
              <a:rPr lang="de-CH" sz="2400" dirty="0"/>
              <a:t> </a:t>
            </a:r>
            <a:r>
              <a:rPr lang="de-CH" sz="2400" dirty="0" err="1"/>
              <a:t>space</a:t>
            </a:r>
            <a:r>
              <a:rPr lang="de-CH" sz="2400" dirty="0"/>
              <a:t>)</a:t>
            </a:r>
            <a:endParaRPr lang="de-CH" dirty="0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D31A7805-B2EF-C6AC-A2DE-5D8CC6BCD5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3" t="672" r="22380" b="4196"/>
          <a:stretch/>
        </p:blipFill>
        <p:spPr>
          <a:xfrm>
            <a:off x="584200" y="2713991"/>
            <a:ext cx="6331505" cy="2077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4DB98D1F-D8CA-21EB-4BDF-947157FC4C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08" t="672" r="1287" b="4196"/>
          <a:stretch/>
        </p:blipFill>
        <p:spPr>
          <a:xfrm>
            <a:off x="9839664" y="2713991"/>
            <a:ext cx="1768136" cy="2077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5E94443A-8D81-0E1B-54CA-4B7678C811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42" t="672" r="22380" b="4196"/>
          <a:stretch/>
        </p:blipFill>
        <p:spPr>
          <a:xfrm>
            <a:off x="5344357" y="2713991"/>
            <a:ext cx="4625266" cy="20772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90794192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6D963-9C60-33CC-34CA-E5F8E61E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Blind </a:t>
            </a:r>
            <a:r>
              <a:rPr lang="it-IT" dirty="0" err="1"/>
              <a:t>optimization</a:t>
            </a:r>
            <a:r>
              <a:rPr lang="it-IT" dirty="0"/>
              <a:t> of trust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1A8AF-76FF-1F79-0427-BB32060A5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Immediate </a:t>
            </a:r>
            <a:r>
              <a:rPr lang="it-IT" dirty="0" err="1"/>
              <a:t>boost</a:t>
            </a:r>
            <a:r>
              <a:rPr lang="it-IT" dirty="0"/>
              <a:t> of trust</a:t>
            </a:r>
          </a:p>
          <a:p>
            <a:r>
              <a:rPr lang="it-IT" dirty="0"/>
              <a:t>(</a:t>
            </a:r>
            <a:r>
              <a:rPr lang="it-IT" dirty="0" err="1"/>
              <a:t>hidden</a:t>
            </a:r>
            <a:r>
              <a:rPr lang="it-IT" dirty="0"/>
              <a:t>) </a:t>
            </a:r>
            <a:r>
              <a:rPr lang="it-IT" dirty="0" err="1"/>
              <a:t>decrease</a:t>
            </a:r>
            <a:r>
              <a:rPr lang="it-IT" dirty="0"/>
              <a:t> of social </a:t>
            </a:r>
            <a:r>
              <a:rPr lang="it-IT" dirty="0" err="1"/>
              <a:t>influence</a:t>
            </a:r>
            <a:endParaRPr lang="it-IT" dirty="0"/>
          </a:p>
          <a:p>
            <a:endParaRPr lang="it-IT" dirty="0"/>
          </a:p>
          <a:p>
            <a:r>
              <a:rPr lang="it-IT" dirty="0"/>
              <a:t>In time, </a:t>
            </a:r>
            <a:r>
              <a:rPr lang="it-IT" dirty="0" err="1"/>
              <a:t>neutrals</a:t>
            </a:r>
            <a:r>
              <a:rPr lang="it-IT" dirty="0"/>
              <a:t> are more </a:t>
            </a:r>
            <a:r>
              <a:rPr lang="it-IT" dirty="0" err="1"/>
              <a:t>influenced</a:t>
            </a:r>
            <a:r>
              <a:rPr lang="it-IT" dirty="0"/>
              <a:t> by anti-</a:t>
            </a:r>
            <a:r>
              <a:rPr lang="it-IT" dirty="0" err="1"/>
              <a:t>vaxxers</a:t>
            </a:r>
            <a:endParaRPr lang="it-IT" dirty="0"/>
          </a:p>
          <a:p>
            <a:r>
              <a:rPr lang="it-IT" dirty="0"/>
              <a:t>(</a:t>
            </a:r>
            <a:r>
              <a:rPr lang="it-IT" dirty="0" err="1"/>
              <a:t>unexpected</a:t>
            </a:r>
            <a:r>
              <a:rPr lang="it-IT" dirty="0"/>
              <a:t>) </a:t>
            </a:r>
            <a:r>
              <a:rPr lang="it-IT" dirty="0" err="1"/>
              <a:t>increase</a:t>
            </a:r>
            <a:r>
              <a:rPr lang="it-IT" dirty="0"/>
              <a:t> of anti-</a:t>
            </a:r>
            <a:r>
              <a:rPr lang="it-IT" dirty="0" err="1"/>
              <a:t>vaxxers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1832A2-C6DA-CADC-2DB5-F3C4CC3FE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177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2051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4C1E0-A762-C17F-0721-63B103B58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right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abstraction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2E4320-F505-D98A-CCF2-9FA869F2BF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18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2900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521D9-3E01-F9E1-A4BC-2B1985A0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Level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CD230-4E7B-2CC6-2910-49CB4203BC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19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2274C-D697-F40C-E0A6-D15E3DBF97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148"/>
          <a:stretch/>
        </p:blipFill>
        <p:spPr>
          <a:xfrm>
            <a:off x="2425201" y="1807871"/>
            <a:ext cx="3670799" cy="42554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8ED04F-B66A-1241-CCBA-215C71222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016" y="1807870"/>
            <a:ext cx="3395092" cy="425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42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1AC8-C632-3010-B36A-92686FAB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2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it-IT" dirty="0"/>
              <a:t>How to test </a:t>
            </a:r>
            <a:r>
              <a:rPr lang="it-IT" dirty="0" err="1"/>
              <a:t>psychological</a:t>
            </a:r>
            <a:r>
              <a:rPr lang="it-IT" dirty="0"/>
              <a:t> models…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09037-90EF-C812-C131-6606FE9FE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69794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4C187-3FCE-8581-BEC6-289DC61F7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Level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86B0F-2158-B58C-B45D-62E15C2F2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Just make the cake!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E330C-C520-2B81-CEF5-47EA7EF573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900729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26D18-250F-A3B0-28E8-6A2CA95BA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Level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ABE02-A50E-03B2-6017-2DE3B6F4D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milk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in the </a:t>
            </a:r>
            <a:r>
              <a:rPr lang="it-IT" dirty="0" err="1"/>
              <a:t>fridge</a:t>
            </a:r>
            <a:endParaRPr lang="it-IT" dirty="0"/>
          </a:p>
          <a:p>
            <a:pPr lvl="1"/>
            <a:r>
              <a:rPr lang="it-IT" dirty="0"/>
              <a:t>Open the </a:t>
            </a:r>
            <a:r>
              <a:rPr lang="it-IT" dirty="0" err="1"/>
              <a:t>fridge</a:t>
            </a:r>
            <a:endParaRPr lang="it-IT" dirty="0"/>
          </a:p>
          <a:p>
            <a:pPr lvl="1"/>
            <a:r>
              <a:rPr lang="it-IT" dirty="0" err="1"/>
              <a:t>Grab</a:t>
            </a:r>
            <a:r>
              <a:rPr lang="it-IT" dirty="0"/>
              <a:t> the </a:t>
            </a:r>
            <a:r>
              <a:rPr lang="it-IT" dirty="0" err="1"/>
              <a:t>milk</a:t>
            </a:r>
            <a:endParaRPr lang="it-IT" dirty="0"/>
          </a:p>
          <a:p>
            <a:pPr lvl="1"/>
            <a:r>
              <a:rPr lang="it-IT" dirty="0"/>
              <a:t>Open the </a:t>
            </a:r>
            <a:r>
              <a:rPr lang="it-IT" dirty="0" err="1"/>
              <a:t>milk</a:t>
            </a:r>
            <a:endParaRPr lang="it-IT" dirty="0"/>
          </a:p>
          <a:p>
            <a:pPr lvl="1"/>
            <a:r>
              <a:rPr lang="it-IT" dirty="0"/>
              <a:t>Pour the </a:t>
            </a:r>
            <a:r>
              <a:rPr lang="it-IT" dirty="0" err="1"/>
              <a:t>milk</a:t>
            </a:r>
            <a:r>
              <a:rPr lang="it-IT" dirty="0"/>
              <a:t> in a </a:t>
            </a:r>
            <a:r>
              <a:rPr lang="it-IT" dirty="0" err="1"/>
              <a:t>bowl</a:t>
            </a:r>
            <a:endParaRPr lang="it-IT" dirty="0"/>
          </a:p>
          <a:p>
            <a:pPr lvl="1"/>
            <a:r>
              <a:rPr lang="it-IT" dirty="0"/>
              <a:t>…</a:t>
            </a:r>
          </a:p>
          <a:p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dirty="0" err="1"/>
              <a:t>milk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in the </a:t>
            </a:r>
            <a:r>
              <a:rPr lang="it-IT" dirty="0" err="1"/>
              <a:t>fridge</a:t>
            </a:r>
            <a:r>
              <a:rPr lang="it-IT" dirty="0"/>
              <a:t>…</a:t>
            </a:r>
          </a:p>
          <a:p>
            <a:pPr lvl="1"/>
            <a:r>
              <a:rPr lang="it-IT" dirty="0"/>
              <a:t>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46E049-25E9-7362-4C02-0453B93F8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21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AC71F9-C132-8080-1ADE-02BD270AE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025" y="1653584"/>
            <a:ext cx="2896004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76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4E1A7-6FC7-A1EB-3FFB-D297C1406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Which</a:t>
            </a:r>
            <a:r>
              <a:rPr lang="it-IT" dirty="0"/>
              <a:t> one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correct</a:t>
            </a:r>
            <a:r>
              <a:rPr lang="it-IT" dirty="0"/>
              <a:t> 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B0DC3-4B8E-C3A8-C1B3-39307C0F3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24023" cy="4351338"/>
          </a:xfrm>
        </p:spPr>
        <p:txBody>
          <a:bodyPr/>
          <a:lstStyle/>
          <a:p>
            <a:r>
              <a:rPr lang="it-IT" dirty="0"/>
              <a:t>It </a:t>
            </a:r>
            <a:r>
              <a:rPr lang="it-IT" dirty="0" err="1"/>
              <a:t>depends</a:t>
            </a:r>
            <a:r>
              <a:rPr lang="it-IT" dirty="0"/>
              <a:t> on the </a:t>
            </a:r>
            <a:r>
              <a:rPr lang="it-IT" dirty="0" err="1"/>
              <a:t>purpose</a:t>
            </a:r>
            <a:r>
              <a:rPr lang="it-IT" dirty="0"/>
              <a:t>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20CCC-2AC5-0137-E465-A5A9E2968C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22</a:t>
            </a:fld>
            <a:endParaRPr lang="it-IT" dirty="0"/>
          </a:p>
        </p:txBody>
      </p:sp>
      <p:pic>
        <p:nvPicPr>
          <p:cNvPr id="2050" name="Picture 2" descr="I 5 Kata Heian del Karate - Karateka.it">
            <a:extLst>
              <a:ext uri="{FF2B5EF4-FFF2-40B4-BE49-F238E27FC236}">
                <a16:creationId xmlns:a16="http://schemas.microsoft.com/office/drawing/2014/main" id="{3319EBFE-A4B4-E941-1501-47FE78BB3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1756" y="1690688"/>
            <a:ext cx="5701129" cy="395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3036565-8F1E-360A-22C5-FACB0C586DE2}"/>
              </a:ext>
            </a:extLst>
          </p:cNvPr>
          <p:cNvSpPr/>
          <p:nvPr/>
        </p:nvSpPr>
        <p:spPr>
          <a:xfrm>
            <a:off x="9531458" y="4533712"/>
            <a:ext cx="2053526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13202B"/>
                </a:solidFill>
              </a:rPr>
              <a:t>Martial </a:t>
            </a:r>
            <a:r>
              <a:rPr lang="it-IT" dirty="0" err="1">
                <a:solidFill>
                  <a:srgbClr val="13202B"/>
                </a:solidFill>
              </a:rPr>
              <a:t>arts</a:t>
            </a:r>
            <a:r>
              <a:rPr lang="it-IT" dirty="0">
                <a:solidFill>
                  <a:srgbClr val="13202B"/>
                </a:solidFill>
              </a:rPr>
              <a:t> </a:t>
            </a:r>
            <a:r>
              <a:rPr lang="it-IT" dirty="0" err="1">
                <a:solidFill>
                  <a:srgbClr val="13202B"/>
                </a:solidFill>
              </a:rPr>
              <a:t>guides</a:t>
            </a:r>
            <a:r>
              <a:rPr lang="it-IT" dirty="0">
                <a:solidFill>
                  <a:srgbClr val="13202B"/>
                </a:solidFill>
              </a:rPr>
              <a:t> are </a:t>
            </a:r>
            <a:r>
              <a:rPr lang="it-IT" dirty="0" err="1">
                <a:solidFill>
                  <a:srgbClr val="13202B"/>
                </a:solidFill>
              </a:rPr>
              <a:t>very</a:t>
            </a:r>
            <a:r>
              <a:rPr lang="it-IT" dirty="0">
                <a:solidFill>
                  <a:srgbClr val="13202B"/>
                </a:solidFill>
              </a:rPr>
              <a:t> </a:t>
            </a:r>
            <a:r>
              <a:rPr lang="it-IT" dirty="0" err="1">
                <a:solidFill>
                  <a:srgbClr val="13202B"/>
                </a:solidFill>
              </a:rPr>
              <a:t>specific</a:t>
            </a:r>
            <a:r>
              <a:rPr lang="it-IT" dirty="0">
                <a:solidFill>
                  <a:srgbClr val="13202B"/>
                </a:solidFill>
              </a:rPr>
              <a:t> on </a:t>
            </a:r>
            <a:r>
              <a:rPr lang="it-IT" dirty="0" err="1">
                <a:solidFill>
                  <a:srgbClr val="13202B"/>
                </a:solidFill>
              </a:rPr>
              <a:t>movements</a:t>
            </a:r>
            <a:r>
              <a:rPr lang="it-IT" dirty="0">
                <a:solidFill>
                  <a:srgbClr val="13202B"/>
                </a:solidFill>
              </a:rPr>
              <a:t> and posture!</a:t>
            </a:r>
            <a:endParaRPr lang="de-CH" dirty="0">
              <a:solidFill>
                <a:srgbClr val="132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607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AC9B7-77C2-892A-3EDE-E99CAC815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Complex</a:t>
            </a:r>
            <a:r>
              <a:rPr lang="it-IT" dirty="0"/>
              <a:t>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B0ED6D-1B06-8580-E0B0-E2DFA2CCC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1136"/>
            <a:ext cx="10515600" cy="4351338"/>
          </a:xfrm>
        </p:spPr>
        <p:txBody>
          <a:bodyPr/>
          <a:lstStyle/>
          <a:p>
            <a:r>
              <a:rPr lang="it-IT" dirty="0"/>
              <a:t>A «new» </a:t>
            </a:r>
            <a:r>
              <a:rPr lang="it-IT" dirty="0" err="1"/>
              <a:t>series</a:t>
            </a:r>
            <a:r>
              <a:rPr lang="it-IT" dirty="0"/>
              <a:t> of </a:t>
            </a:r>
            <a:r>
              <a:rPr lang="it-IT" dirty="0" err="1"/>
              <a:t>problems</a:t>
            </a:r>
            <a:endParaRPr lang="it-IT" dirty="0"/>
          </a:p>
          <a:p>
            <a:pPr lvl="1"/>
            <a:r>
              <a:rPr lang="it-IT" dirty="0"/>
              <a:t>Not </a:t>
            </a:r>
            <a:r>
              <a:rPr lang="it-IT" dirty="0" err="1"/>
              <a:t>tractable</a:t>
            </a:r>
            <a:r>
              <a:rPr lang="it-IT" dirty="0"/>
              <a:t> in the </a:t>
            </a:r>
            <a:r>
              <a:rPr lang="it-IT" dirty="0" err="1"/>
              <a:t>usual</a:t>
            </a:r>
            <a:r>
              <a:rPr lang="it-IT" dirty="0"/>
              <a:t> way (from </a:t>
            </a:r>
            <a:r>
              <a:rPr lang="it-IT" dirty="0" err="1"/>
              <a:t>physics</a:t>
            </a:r>
            <a:r>
              <a:rPr lang="it-IT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EEF809-4D62-8765-7279-0E6B3F0CA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23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57528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2F55E-44AF-6326-5915-6D99B0402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24</a:t>
            </a:fld>
            <a:endParaRPr lang="it-IT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5E9164-37D5-1976-14E2-3FA7A25F6972}"/>
              </a:ext>
            </a:extLst>
          </p:cNvPr>
          <p:cNvSpPr/>
          <p:nvPr/>
        </p:nvSpPr>
        <p:spPr>
          <a:xfrm>
            <a:off x="8645370" y="4556148"/>
            <a:ext cx="2645546" cy="130501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Physics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2AA419B-A0EA-6500-6917-9EBE3513E778}"/>
              </a:ext>
            </a:extLst>
          </p:cNvPr>
          <p:cNvSpPr/>
          <p:nvPr/>
        </p:nvSpPr>
        <p:spPr>
          <a:xfrm>
            <a:off x="736846" y="786937"/>
            <a:ext cx="2645546" cy="130501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Social sciences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17B72F-1C25-014A-3483-D38BFC765695}"/>
              </a:ext>
            </a:extLst>
          </p:cNvPr>
          <p:cNvSpPr/>
          <p:nvPr/>
        </p:nvSpPr>
        <p:spPr>
          <a:xfrm>
            <a:off x="4773227" y="2699440"/>
            <a:ext cx="2645546" cy="13050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Complex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1B62247E-AB9C-DBBF-4331-7784E0A03467}"/>
              </a:ext>
            </a:extLst>
          </p:cNvPr>
          <p:cNvSpPr/>
          <p:nvPr/>
        </p:nvSpPr>
        <p:spPr>
          <a:xfrm>
            <a:off x="1819923" y="2247437"/>
            <a:ext cx="470516" cy="5667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2EFE815-5C7E-5FD7-34A8-DEBA8DAC0D54}"/>
              </a:ext>
            </a:extLst>
          </p:cNvPr>
          <p:cNvSpPr/>
          <p:nvPr/>
        </p:nvSpPr>
        <p:spPr>
          <a:xfrm rot="10800000">
            <a:off x="9732885" y="3848382"/>
            <a:ext cx="470516" cy="5667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4FEC43-7570-5E1A-CBE9-CBDF64D59335}"/>
              </a:ext>
            </a:extLst>
          </p:cNvPr>
          <p:cNvSpPr txBox="1"/>
          <p:nvPr/>
        </p:nvSpPr>
        <p:spPr>
          <a:xfrm>
            <a:off x="2290439" y="2304168"/>
            <a:ext cx="1537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More </a:t>
            </a:r>
            <a:r>
              <a:rPr lang="it-IT" dirty="0" err="1">
                <a:solidFill>
                  <a:schemeClr val="bg2"/>
                </a:solidFill>
              </a:rPr>
              <a:t>complex</a:t>
            </a:r>
            <a:endParaRPr lang="it-IT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C230351-4129-D418-4EE0-3264A9938115}"/>
              </a:ext>
            </a:extLst>
          </p:cNvPr>
          <p:cNvSpPr txBox="1"/>
          <p:nvPr/>
        </p:nvSpPr>
        <p:spPr>
          <a:xfrm>
            <a:off x="10203401" y="4045834"/>
            <a:ext cx="1447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More general</a:t>
            </a:r>
          </a:p>
        </p:txBody>
      </p:sp>
    </p:spTree>
    <p:extLst>
      <p:ext uri="{BB962C8B-B14F-4D97-AF65-F5344CB8AC3E}">
        <p14:creationId xmlns:p14="http://schemas.microsoft.com/office/powerpoint/2010/main" val="39249609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3FBF4-B0F0-C761-B199-5002390D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Complex</a:t>
            </a:r>
            <a:r>
              <a:rPr lang="it-IT" dirty="0"/>
              <a:t> systems intro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B4CC6-11A5-04BE-F833-FCAFF9E8C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Interconnection</a:t>
            </a:r>
            <a:endParaRPr lang="it-IT" dirty="0"/>
          </a:p>
          <a:p>
            <a:r>
              <a:rPr lang="it-IT" dirty="0"/>
              <a:t>Loops</a:t>
            </a:r>
          </a:p>
          <a:p>
            <a:r>
              <a:rPr lang="it-IT" dirty="0" err="1"/>
              <a:t>Emergence</a:t>
            </a:r>
            <a:endParaRPr lang="it-IT" dirty="0"/>
          </a:p>
          <a:p>
            <a:r>
              <a:rPr lang="it-IT" dirty="0"/>
              <a:t>Non-</a:t>
            </a:r>
            <a:r>
              <a:rPr lang="it-IT" dirty="0" err="1"/>
              <a:t>linearity</a:t>
            </a:r>
            <a:endParaRPr lang="it-IT" dirty="0"/>
          </a:p>
          <a:p>
            <a:r>
              <a:rPr lang="it-IT" dirty="0" err="1"/>
              <a:t>Sensitivity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7B41C-93DB-CB9D-5D7F-96A1084A8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25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4737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0026-95D8-F5C2-2B4D-94AF1589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015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>
                <a:solidFill>
                  <a:schemeClr val="accent5"/>
                </a:solidFill>
              </a:rPr>
              <a:t>The </a:t>
            </a:r>
            <a:r>
              <a:rPr lang="it-IT" dirty="0" err="1">
                <a:solidFill>
                  <a:schemeClr val="accent5"/>
                </a:solidFill>
              </a:rPr>
              <a:t>properties</a:t>
            </a:r>
            <a:r>
              <a:rPr lang="it-IT" dirty="0">
                <a:solidFill>
                  <a:schemeClr val="accent5"/>
                </a:solidFill>
              </a:rPr>
              <a:t> of </a:t>
            </a:r>
            <a:r>
              <a:rPr lang="it-IT" dirty="0" err="1">
                <a:solidFill>
                  <a:schemeClr val="accent5"/>
                </a:solidFill>
              </a:rPr>
              <a:t>complex</a:t>
            </a:r>
            <a:r>
              <a:rPr lang="it-IT" dirty="0">
                <a:solidFill>
                  <a:schemeClr val="accent5"/>
                </a:solidFill>
              </a:rPr>
              <a:t> systems</a:t>
            </a:r>
          </a:p>
        </p:txBody>
      </p:sp>
    </p:spTree>
    <p:extLst>
      <p:ext uri="{BB962C8B-B14F-4D97-AF65-F5344CB8AC3E}">
        <p14:creationId xmlns:p14="http://schemas.microsoft.com/office/powerpoint/2010/main" val="3467651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6B244-1286-309D-57A6-540F79964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Complex</a:t>
            </a:r>
            <a:r>
              <a:rPr lang="it-IT" dirty="0"/>
              <a:t> systems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C2E34-DE90-768C-CC93-D1680E9DB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More </a:t>
            </a:r>
            <a:r>
              <a:rPr lang="it-IT" dirty="0" err="1"/>
              <a:t>than</a:t>
            </a:r>
            <a:r>
              <a:rPr lang="it-IT" dirty="0"/>
              <a:t> the sum of </a:t>
            </a:r>
            <a:r>
              <a:rPr lang="it-IT" dirty="0" err="1"/>
              <a:t>their</a:t>
            </a:r>
            <a:r>
              <a:rPr lang="it-IT" dirty="0"/>
              <a:t> parts?</a:t>
            </a:r>
            <a:endParaRPr lang="de-CH" dirty="0"/>
          </a:p>
          <a:p>
            <a:pPr lvl="1"/>
            <a:r>
              <a:rPr lang="de-CH" dirty="0"/>
              <a:t>Interaction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54E68-C6FD-1A30-4F11-731417857B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27</a:t>
            </a:fld>
            <a:endParaRPr lang="it-I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148BA3-536B-066E-ACF6-9A4ADE3BB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9132" y="1968284"/>
            <a:ext cx="4072309" cy="4118065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D6F6E07-ABE4-F978-CF77-C0377D65A0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3" t="23817" r="76086" b="19306"/>
          <a:stretch/>
        </p:blipFill>
        <p:spPr>
          <a:xfrm>
            <a:off x="1480089" y="3312762"/>
            <a:ext cx="1485900" cy="221003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41F356E-768C-04F5-1B30-0627CBAC50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3" t="23817" r="76086" b="19306"/>
          <a:stretch/>
        </p:blipFill>
        <p:spPr>
          <a:xfrm>
            <a:off x="4190871" y="3312762"/>
            <a:ext cx="1485900" cy="2210039"/>
          </a:xfrm>
          <a:prstGeom prst="rect">
            <a:avLst/>
          </a:prstGeom>
        </p:spPr>
      </p:pic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DE8462EC-AE6C-8F4A-F3EE-E93D494D1474}"/>
              </a:ext>
            </a:extLst>
          </p:cNvPr>
          <p:cNvSpPr/>
          <p:nvPr/>
        </p:nvSpPr>
        <p:spPr>
          <a:xfrm>
            <a:off x="3078349" y="4293031"/>
            <a:ext cx="1168702" cy="41845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100" dirty="0">
                <a:solidFill>
                  <a:srgbClr val="13202B"/>
                </a:solidFill>
              </a:rPr>
              <a:t>Interaction</a:t>
            </a:r>
            <a:endParaRPr lang="de-CH" sz="1100" dirty="0">
              <a:solidFill>
                <a:srgbClr val="132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775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84CEE-6017-715F-1AEB-D252BA388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Emergence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8DB82-C540-8E04-68E9-7A6160BC2D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28</a:t>
            </a:fld>
            <a:endParaRPr lang="it-IT" dirty="0"/>
          </a:p>
        </p:txBody>
      </p:sp>
      <p:pic>
        <p:nvPicPr>
          <p:cNvPr id="1026" name="Picture 2" descr="Algorithms In Nature [Part-1]. Simulating birds flocking | by Aditya  Ananthram | Medium">
            <a:extLst>
              <a:ext uri="{FF2B5EF4-FFF2-40B4-BE49-F238E27FC236}">
                <a16:creationId xmlns:a16="http://schemas.microsoft.com/office/drawing/2014/main" id="{C56DB012-BE2D-AF39-89EB-BDC7D586B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598" y="1690688"/>
            <a:ext cx="7147302" cy="446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8232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25873-E1E2-5244-73BA-08AF6DF39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Loops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95F52-1CD2-8EE2-5DBC-F17524CC0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Eg</a:t>
            </a:r>
            <a:r>
              <a:rPr lang="it-IT" dirty="0"/>
              <a:t> X </a:t>
            </a:r>
            <a:r>
              <a:rPr lang="it-IT" dirty="0" err="1"/>
              <a:t>says</a:t>
            </a:r>
            <a:r>
              <a:rPr lang="it-IT" dirty="0"/>
              <a:t> </a:t>
            </a:r>
            <a:r>
              <a:rPr lang="it-IT" dirty="0" err="1"/>
              <a:t>something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perceived</a:t>
            </a:r>
            <a:r>
              <a:rPr lang="it-IT" dirty="0"/>
              <a:t> offensive to Y</a:t>
            </a:r>
          </a:p>
          <a:p>
            <a:r>
              <a:rPr lang="it-IT" dirty="0"/>
              <a:t>Y </a:t>
            </a:r>
            <a:r>
              <a:rPr lang="it-IT" dirty="0" err="1"/>
              <a:t>respondes</a:t>
            </a:r>
            <a:r>
              <a:rPr lang="it-IT" dirty="0"/>
              <a:t> in an aggressive </a:t>
            </a:r>
            <a:r>
              <a:rPr lang="it-IT" dirty="0" err="1"/>
              <a:t>tone</a:t>
            </a:r>
            <a:r>
              <a:rPr lang="it-IT" dirty="0"/>
              <a:t> to X</a:t>
            </a:r>
          </a:p>
          <a:p>
            <a:r>
              <a:rPr lang="it-IT" dirty="0"/>
              <a:t>X makes a </a:t>
            </a:r>
            <a:r>
              <a:rPr lang="it-IT" dirty="0" err="1"/>
              <a:t>joke</a:t>
            </a:r>
            <a:r>
              <a:rPr lang="it-IT" dirty="0"/>
              <a:t> </a:t>
            </a:r>
            <a:r>
              <a:rPr lang="it-IT" dirty="0" err="1"/>
              <a:t>about</a:t>
            </a:r>
            <a:r>
              <a:rPr lang="it-IT" dirty="0"/>
              <a:t> Y</a:t>
            </a:r>
          </a:p>
          <a:p>
            <a:r>
              <a:rPr lang="it-IT" dirty="0"/>
              <a:t>Y </a:t>
            </a:r>
            <a:r>
              <a:rPr lang="it-IT" dirty="0" err="1"/>
              <a:t>insults</a:t>
            </a:r>
            <a:r>
              <a:rPr lang="it-IT" dirty="0"/>
              <a:t> X</a:t>
            </a:r>
          </a:p>
          <a:p>
            <a:r>
              <a:rPr lang="it-IT" dirty="0"/>
              <a:t>…</a:t>
            </a:r>
          </a:p>
          <a:p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832878-EC14-DE2B-6661-C9AEF78B86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29</a:t>
            </a:fld>
            <a:endParaRPr lang="it-IT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C5E7478-0A85-A6C0-17B9-EE841F39DE59}"/>
              </a:ext>
            </a:extLst>
          </p:cNvPr>
          <p:cNvSpPr/>
          <p:nvPr/>
        </p:nvSpPr>
        <p:spPr>
          <a:xfrm>
            <a:off x="6096000" y="4127392"/>
            <a:ext cx="1712562" cy="1007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5A59FF1-57D9-FCC3-0D74-6A6661E24771}"/>
              </a:ext>
            </a:extLst>
          </p:cNvPr>
          <p:cNvSpPr/>
          <p:nvPr/>
        </p:nvSpPr>
        <p:spPr>
          <a:xfrm>
            <a:off x="9007098" y="4115620"/>
            <a:ext cx="1712562" cy="1007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1AA07327-30A9-86D5-4FA0-45E639C40A23}"/>
              </a:ext>
            </a:extLst>
          </p:cNvPr>
          <p:cNvSpPr/>
          <p:nvPr/>
        </p:nvSpPr>
        <p:spPr>
          <a:xfrm>
            <a:off x="7570922" y="5246176"/>
            <a:ext cx="1782305" cy="712922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9" name="Arrow: Curved Up 8">
            <a:extLst>
              <a:ext uri="{FF2B5EF4-FFF2-40B4-BE49-F238E27FC236}">
                <a16:creationId xmlns:a16="http://schemas.microsoft.com/office/drawing/2014/main" id="{D73CDAA8-BF12-6CA9-58FC-123CE97AA7AD}"/>
              </a:ext>
            </a:extLst>
          </p:cNvPr>
          <p:cNvSpPr/>
          <p:nvPr/>
        </p:nvSpPr>
        <p:spPr>
          <a:xfrm rot="10800000">
            <a:off x="7450973" y="3252900"/>
            <a:ext cx="1782305" cy="712922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987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01AC8-C632-3010-B36A-92686FAB2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829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it-IT" dirty="0"/>
              <a:t>How to test </a:t>
            </a:r>
            <a:r>
              <a:rPr lang="it-IT" dirty="0" err="1"/>
              <a:t>psychological</a:t>
            </a:r>
            <a:r>
              <a:rPr lang="it-IT" dirty="0"/>
              <a:t> models…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09037-90EF-C812-C131-6606FE9FE5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B9417C2-BB95-8E9D-348E-F265475C3A24}"/>
              </a:ext>
            </a:extLst>
          </p:cNvPr>
          <p:cNvSpPr txBox="1">
            <a:spLocks/>
          </p:cNvSpPr>
          <p:nvPr/>
        </p:nvSpPr>
        <p:spPr>
          <a:xfrm>
            <a:off x="990600" y="160981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t-IT" sz="4800" dirty="0">
                <a:solidFill>
                  <a:schemeClr val="bg2"/>
                </a:solidFill>
              </a:rPr>
              <a:t>… </a:t>
            </a:r>
            <a:r>
              <a:rPr lang="it-IT" sz="4800" dirty="0" err="1">
                <a:solidFill>
                  <a:schemeClr val="bg2"/>
                </a:solidFill>
              </a:rPr>
              <a:t>without</a:t>
            </a:r>
            <a:r>
              <a:rPr lang="it-IT" sz="4800" dirty="0">
                <a:solidFill>
                  <a:schemeClr val="bg2"/>
                </a:solidFill>
              </a:rPr>
              <a:t> (</a:t>
            </a:r>
            <a:r>
              <a:rPr lang="it-IT" sz="4800" dirty="0" err="1">
                <a:solidFill>
                  <a:schemeClr val="bg2"/>
                </a:solidFill>
              </a:rPr>
              <a:t>empirical</a:t>
            </a:r>
            <a:r>
              <a:rPr lang="it-IT" sz="4800" dirty="0">
                <a:solidFill>
                  <a:schemeClr val="bg2"/>
                </a:solidFill>
              </a:rPr>
              <a:t>) data!</a:t>
            </a:r>
          </a:p>
        </p:txBody>
      </p:sp>
    </p:spTree>
    <p:extLst>
      <p:ext uri="{BB962C8B-B14F-4D97-AF65-F5344CB8AC3E}">
        <p14:creationId xmlns:p14="http://schemas.microsoft.com/office/powerpoint/2010/main" val="41675621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6852-CC6B-49A9-433D-90ED0E0F4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Amplification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286DD5-2DC1-4EF3-607C-CA3ED3E7AC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30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2AE8AE-84D2-6E48-C0A5-A3D9A9526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701" y="2161565"/>
            <a:ext cx="6071067" cy="338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62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67731-6E59-B1B0-50AA-3FA363FFB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Chaos theory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3D393-F8F2-1AA3-1F57-E42BBFFB2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Some systems </a:t>
            </a:r>
            <a:r>
              <a:rPr lang="it-IT" dirty="0" err="1"/>
              <a:t>may</a:t>
            </a:r>
            <a:r>
              <a:rPr lang="it-IT" dirty="0"/>
              <a:t> be </a:t>
            </a:r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stable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from strong </a:t>
            </a:r>
            <a:r>
              <a:rPr lang="it-IT" dirty="0" err="1"/>
              <a:t>fluctuations</a:t>
            </a:r>
            <a:endParaRPr lang="it-IT" dirty="0"/>
          </a:p>
          <a:p>
            <a:r>
              <a:rPr lang="it-IT" dirty="0" err="1"/>
              <a:t>Instability</a:t>
            </a:r>
            <a:r>
              <a:rPr lang="it-IT" dirty="0"/>
              <a:t> -&gt; </a:t>
            </a:r>
            <a:r>
              <a:rPr lang="it-IT" dirty="0" err="1"/>
              <a:t>chaos</a:t>
            </a:r>
            <a:endParaRPr lang="it-IT" dirty="0"/>
          </a:p>
          <a:p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butterfly</a:t>
            </a:r>
            <a:r>
              <a:rPr lang="it-IT" dirty="0"/>
              <a:t> </a:t>
            </a:r>
            <a:r>
              <a:rPr lang="it-IT" dirty="0" err="1"/>
              <a:t>effect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84774-8A17-2251-F379-4EE66392E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31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C8ADB4-A542-A9BB-1297-D7BB70823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2478" y="2761957"/>
            <a:ext cx="3839111" cy="303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92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Q7cdYlWkActofF">
            <a:hlinkClick r:id="" action="ppaction://media"/>
            <a:extLst>
              <a:ext uri="{FF2B5EF4-FFF2-40B4-BE49-F238E27FC236}">
                <a16:creationId xmlns:a16="http://schemas.microsoft.com/office/drawing/2014/main" id="{15057591-5D0A-5E4B-E24F-CE155923A5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31911" y="386929"/>
            <a:ext cx="5035764" cy="529866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96895-EEDB-A747-834A-8D39C0ACB8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32</a:t>
            </a:fld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06B19D-0528-BC30-76C4-83348D6F0967}"/>
              </a:ext>
            </a:extLst>
          </p:cNvPr>
          <p:cNvSpPr txBox="1"/>
          <p:nvPr/>
        </p:nvSpPr>
        <p:spPr>
          <a:xfrm>
            <a:off x="124288" y="5526034"/>
            <a:ext cx="116891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Source</a:t>
            </a:r>
          </a:p>
          <a:p>
            <a:r>
              <a:rPr lang="en-US" sz="1200" dirty="0">
                <a:hlinkClick r:id="rId5"/>
              </a:rPr>
              <a:t>(1) Arnaldo Rodriguez-Gonzalez on Twitter: "More homework for @stevenstrogatz's class: chaos in weakly forced pendulums! #math #GIF Two identical pendulums are pushed/pulled periodically. Although they start in nearly the same place, they do totally different things after a bit. What do you think causes them to separate? https://t.co/HBwBPYeVKg" / Twitter</a:t>
            </a:r>
            <a:endParaRPr lang="de-CH" sz="1200" dirty="0"/>
          </a:p>
        </p:txBody>
      </p:sp>
    </p:spTree>
    <p:extLst>
      <p:ext uri="{BB962C8B-B14F-4D97-AF65-F5344CB8AC3E}">
        <p14:creationId xmlns:p14="http://schemas.microsoft.com/office/powerpoint/2010/main" val="250391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8BA18-4F62-8F7E-D1FD-A4CE82EA4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Stability</a:t>
            </a:r>
            <a:r>
              <a:rPr lang="it-IT" dirty="0"/>
              <a:t> to </a:t>
            </a:r>
            <a:r>
              <a:rPr lang="it-IT" dirty="0" err="1"/>
              <a:t>perturbations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65515-EA7E-953A-9800-DE1E4A7EF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Attractors</a:t>
            </a:r>
            <a:endParaRPr lang="it-IT" dirty="0"/>
          </a:p>
          <a:p>
            <a:r>
              <a:rPr lang="de-CH" dirty="0" err="1"/>
              <a:t>Stability</a:t>
            </a:r>
            <a:r>
              <a:rPr lang="de-CH" dirty="0"/>
              <a:t> </a:t>
            </a:r>
            <a:r>
              <a:rPr lang="de-CH" dirty="0" err="1"/>
              <a:t>loops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2143A-4D45-AE32-69DD-C597A4C8F7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33</a:t>
            </a:fld>
            <a:endParaRPr lang="it-IT" dirty="0"/>
          </a:p>
        </p:txBody>
      </p:sp>
      <p:pic>
        <p:nvPicPr>
          <p:cNvPr id="3074" name="Picture 2" descr="The strange attractor that pulls the strings of chaos from phase space | by  Goat777 | Medium">
            <a:extLst>
              <a:ext uri="{FF2B5EF4-FFF2-40B4-BE49-F238E27FC236}">
                <a16:creationId xmlns:a16="http://schemas.microsoft.com/office/drawing/2014/main" id="{CBE7C08F-5769-1F20-EAAD-7D02AE137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715" y="2197100"/>
            <a:ext cx="7526458" cy="36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881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925C2-04D1-F982-7F2E-0A5B884C1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best strategy?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8F91F0-6786-D5E7-4D65-BE12A94A8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Concept of the </a:t>
            </a:r>
            <a:r>
              <a:rPr lang="it-IT" dirty="0" err="1"/>
              <a:t>fittest</a:t>
            </a:r>
            <a:endParaRPr lang="it-IT" dirty="0"/>
          </a:p>
          <a:p>
            <a:pPr lvl="1"/>
            <a:r>
              <a:rPr lang="it-IT" dirty="0" err="1"/>
              <a:t>Other</a:t>
            </a:r>
            <a:r>
              <a:rPr lang="it-IT" dirty="0"/>
              <a:t> agents are the </a:t>
            </a:r>
            <a:r>
              <a:rPr lang="it-IT" dirty="0" err="1"/>
              <a:t>environment</a:t>
            </a:r>
            <a:endParaRPr lang="it-IT" dirty="0"/>
          </a:p>
          <a:p>
            <a:pPr lvl="2"/>
            <a:r>
              <a:rPr lang="it-IT" dirty="0"/>
              <a:t>So in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no best strategy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5209D-048C-B821-594D-50E18F21F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34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82FFD-F9D6-BA90-4647-9DEB69AA3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727" y="3291028"/>
            <a:ext cx="5020376" cy="260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692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E69F0-1681-B73C-587E-701ED0FF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Two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approaches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5D91C-567C-B55A-2D82-55C806A435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Networks</a:t>
            </a:r>
          </a:p>
          <a:p>
            <a:pPr lvl="1"/>
            <a:r>
              <a:rPr lang="it-IT" dirty="0" err="1"/>
              <a:t>Very</a:t>
            </a:r>
            <a:r>
              <a:rPr lang="it-IT" dirty="0"/>
              <a:t> </a:t>
            </a:r>
            <a:r>
              <a:rPr lang="it-IT" dirty="0" err="1"/>
              <a:t>popular</a:t>
            </a:r>
            <a:r>
              <a:rPr lang="it-IT" dirty="0"/>
              <a:t> in data science</a:t>
            </a:r>
          </a:p>
          <a:p>
            <a:pPr lvl="2"/>
            <a:r>
              <a:rPr lang="it-IT" dirty="0"/>
              <a:t>More </a:t>
            </a:r>
            <a:r>
              <a:rPr lang="it-IT" dirty="0" err="1"/>
              <a:t>mathematically</a:t>
            </a:r>
            <a:r>
              <a:rPr lang="it-IT" dirty="0"/>
              <a:t> </a:t>
            </a:r>
            <a:r>
              <a:rPr lang="it-IT" dirty="0" err="1"/>
              <a:t>tractable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ABM</a:t>
            </a:r>
          </a:p>
          <a:p>
            <a:pPr lvl="1"/>
            <a:r>
              <a:rPr lang="it-IT" dirty="0"/>
              <a:t>More in the social sciences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E1F7C3-5A79-E610-57C8-F46BC3AC3F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35</a:t>
            </a:fld>
            <a:endParaRPr lang="it-IT" dirty="0"/>
          </a:p>
        </p:txBody>
      </p:sp>
      <p:pic>
        <p:nvPicPr>
          <p:cNvPr id="5" name="Content Placeholder 5" descr="A hand playing chess&#10;&#10;Description automatically generated with medium confidence">
            <a:extLst>
              <a:ext uri="{FF2B5EF4-FFF2-40B4-BE49-F238E27FC236}">
                <a16:creationId xmlns:a16="http://schemas.microsoft.com/office/drawing/2014/main" id="{98A630FA-5532-0471-D42A-10EA15CAE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540" y="3735242"/>
            <a:ext cx="4320141" cy="22790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2078F6-4A8A-C674-D34C-0D96E2159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077" y="1528081"/>
            <a:ext cx="2907097" cy="1920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1264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9FED3-DA63-8B66-A220-32893B975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dark side of </a:t>
            </a:r>
            <a:r>
              <a:rPr lang="it-IT" dirty="0" err="1"/>
              <a:t>complexity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92A2D-BEE8-5D85-52C4-CEA443804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Too </a:t>
            </a:r>
            <a:r>
              <a:rPr lang="it-IT" dirty="0" err="1"/>
              <a:t>much</a:t>
            </a:r>
            <a:r>
              <a:rPr lang="it-IT" dirty="0"/>
              <a:t> makes it </a:t>
            </a:r>
            <a:r>
              <a:rPr lang="it-IT" dirty="0" err="1"/>
              <a:t>impossible</a:t>
            </a:r>
            <a:r>
              <a:rPr lang="it-IT" dirty="0"/>
              <a:t> to </a:t>
            </a:r>
            <a:r>
              <a:rPr lang="it-IT" dirty="0" err="1"/>
              <a:t>understand</a:t>
            </a:r>
            <a:endParaRPr lang="it-IT" dirty="0"/>
          </a:p>
          <a:p>
            <a:pPr lvl="1"/>
            <a:r>
              <a:rPr lang="it-IT" dirty="0"/>
              <a:t>«can </a:t>
            </a:r>
            <a:r>
              <a:rPr lang="it-IT" dirty="0" err="1"/>
              <a:t>we</a:t>
            </a:r>
            <a:r>
              <a:rPr lang="it-IT" dirty="0"/>
              <a:t> use just a linear </a:t>
            </a:r>
            <a:r>
              <a:rPr lang="it-IT" dirty="0" err="1"/>
              <a:t>regression</a:t>
            </a:r>
            <a:r>
              <a:rPr lang="it-IT" dirty="0"/>
              <a:t>?»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0FDA88-6ECA-46B5-393E-103B32634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36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A9777-D30B-0F3D-375A-95E990FD8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831" y="2905932"/>
            <a:ext cx="4258269" cy="283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634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0026-95D8-F5C2-2B4D-94AF1589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0155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accent5"/>
                </a:solidFill>
              </a:rPr>
              <a:t>ABM intro</a:t>
            </a:r>
          </a:p>
        </p:txBody>
      </p:sp>
    </p:spTree>
    <p:extLst>
      <p:ext uri="{BB962C8B-B14F-4D97-AF65-F5344CB8AC3E}">
        <p14:creationId xmlns:p14="http://schemas.microsoft.com/office/powerpoint/2010/main" val="6692136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9C696-EA1D-4460-AB2D-592FA493F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Basics of ABM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54DDF-D12E-4B17-9DE5-B9F5B0BAC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1CC55-E2B2-4241-B25E-78D1AED03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81041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97555-8C08-4236-9076-307A8768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Videogames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B45398-D9C7-4063-B109-97A313D64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ever</a:t>
            </a:r>
            <a:r>
              <a:rPr lang="it-IT" dirty="0"/>
              <a:t> play the </a:t>
            </a:r>
            <a:r>
              <a:rPr lang="it-IT" dirty="0" err="1"/>
              <a:t>sims</a:t>
            </a:r>
            <a:r>
              <a:rPr lang="it-IT" dirty="0"/>
              <a:t>?</a:t>
            </a:r>
          </a:p>
          <a:p>
            <a:pPr lvl="1"/>
            <a:r>
              <a:rPr lang="it-IT" dirty="0" err="1"/>
              <a:t>Parameters</a:t>
            </a:r>
            <a:endParaRPr lang="it-IT" dirty="0"/>
          </a:p>
          <a:p>
            <a:pPr lvl="1"/>
            <a:r>
              <a:rPr lang="it-IT" dirty="0"/>
              <a:t>Interactions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23E08-248E-46F0-B98A-848FF247BC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39</a:t>
            </a:fld>
            <a:endParaRPr lang="it-IT" dirty="0"/>
          </a:p>
        </p:txBody>
      </p:sp>
      <p:pic>
        <p:nvPicPr>
          <p:cNvPr id="4098" name="Picture 2" descr="The Sims™ 4 | Scaricalo e gioca gratuitamente sull'Epic Games Store">
            <a:extLst>
              <a:ext uri="{FF2B5EF4-FFF2-40B4-BE49-F238E27FC236}">
                <a16:creationId xmlns:a16="http://schemas.microsoft.com/office/drawing/2014/main" id="{8A0DFCBA-CB4D-E54A-1E38-43637A5C6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304" y="2719953"/>
            <a:ext cx="6145796" cy="345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2729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325A2-675B-01FE-C841-4556DD52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Fancy </a:t>
            </a:r>
            <a:r>
              <a:rPr lang="it-IT" dirty="0" err="1"/>
              <a:t>buzzwords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92CBE-1BF8-FFD3-906C-818F9BA4E1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Holistic</a:t>
            </a:r>
            <a:endParaRPr lang="it-IT" dirty="0"/>
          </a:p>
          <a:p>
            <a:r>
              <a:rPr lang="it-IT" dirty="0" err="1"/>
              <a:t>Complex</a:t>
            </a:r>
            <a:r>
              <a:rPr lang="it-IT" dirty="0"/>
              <a:t> systems</a:t>
            </a:r>
          </a:p>
          <a:p>
            <a:pPr lvl="1"/>
            <a:r>
              <a:rPr lang="it-IT" dirty="0"/>
              <a:t>More </a:t>
            </a:r>
            <a:r>
              <a:rPr lang="it-IT" dirty="0" err="1"/>
              <a:t>than</a:t>
            </a:r>
            <a:r>
              <a:rPr lang="it-IT" dirty="0"/>
              <a:t> the sum of </a:t>
            </a:r>
            <a:r>
              <a:rPr lang="it-IT" dirty="0" err="1"/>
              <a:t>their</a:t>
            </a:r>
            <a:r>
              <a:rPr lang="it-IT" dirty="0"/>
              <a:t> parts</a:t>
            </a:r>
          </a:p>
          <a:p>
            <a:r>
              <a:rPr lang="it-IT" dirty="0"/>
              <a:t>Network</a:t>
            </a:r>
          </a:p>
          <a:p>
            <a:r>
              <a:rPr lang="it-IT" dirty="0" err="1"/>
              <a:t>Emergence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15F6F-EB87-F39E-B714-23DAD36AB6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4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2969C-BE1C-1264-6219-E6913B217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877" y="759494"/>
            <a:ext cx="5357275" cy="541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3068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8945D-9949-4E87-8716-8A4F012C5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Differences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E34D9-B878-4073-B12C-964DC27E1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Videogames are made for </a:t>
            </a:r>
            <a:r>
              <a:rPr lang="it-IT" dirty="0" err="1"/>
              <a:t>fun</a:t>
            </a:r>
            <a:endParaRPr lang="it-IT" dirty="0"/>
          </a:p>
          <a:p>
            <a:pPr lvl="1"/>
            <a:r>
              <a:rPr lang="it-IT" dirty="0" err="1"/>
              <a:t>Usually</a:t>
            </a:r>
            <a:r>
              <a:rPr lang="it-IT" dirty="0"/>
              <a:t> a </a:t>
            </a:r>
            <a:r>
              <a:rPr lang="it-IT" dirty="0" err="1"/>
              <a:t>playable</a:t>
            </a:r>
            <a:r>
              <a:rPr lang="it-IT" dirty="0"/>
              <a:t> </a:t>
            </a:r>
            <a:r>
              <a:rPr lang="it-IT" dirty="0" err="1"/>
              <a:t>character</a:t>
            </a:r>
            <a:endParaRPr lang="it-IT" dirty="0"/>
          </a:p>
          <a:p>
            <a:pPr lvl="1"/>
            <a:r>
              <a:rPr lang="it-IT" dirty="0" err="1"/>
              <a:t>Messiness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a </a:t>
            </a:r>
            <a:r>
              <a:rPr lang="it-IT" dirty="0" err="1"/>
              <a:t>problem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ABM are made for science</a:t>
            </a:r>
          </a:p>
          <a:p>
            <a:pPr lvl="1"/>
            <a:r>
              <a:rPr lang="it-IT" dirty="0"/>
              <a:t>No PG</a:t>
            </a:r>
          </a:p>
          <a:p>
            <a:pPr lvl="1"/>
            <a:r>
              <a:rPr lang="it-IT" dirty="0" err="1"/>
              <a:t>Reproducibility</a:t>
            </a:r>
            <a:endParaRPr lang="it-IT" dirty="0"/>
          </a:p>
          <a:p>
            <a:pPr lvl="1"/>
            <a:r>
              <a:rPr lang="it-IT" dirty="0"/>
              <a:t>Testing </a:t>
            </a:r>
            <a:r>
              <a:rPr lang="it-IT" dirty="0" err="1"/>
              <a:t>hypotheses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39565-DD41-4DCF-BCFE-ADE10A2B6F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40</a:t>
            </a:fld>
            <a:endParaRPr lang="it-IT" dirty="0"/>
          </a:p>
        </p:txBody>
      </p:sp>
      <p:pic>
        <p:nvPicPr>
          <p:cNvPr id="1028" name="Picture 4" descr="🤓 Nerd Face Emoji | Nerd Emoji, Geek Emoji">
            <a:extLst>
              <a:ext uri="{FF2B5EF4-FFF2-40B4-BE49-F238E27FC236}">
                <a16:creationId xmlns:a16="http://schemas.microsoft.com/office/drawing/2014/main" id="{901F2D89-51D9-7125-72B9-EA7884799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158" y="3612344"/>
            <a:ext cx="1746142" cy="174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ownload Smiling Face Emoji Icon | Emoji Island">
            <a:extLst>
              <a:ext uri="{FF2B5EF4-FFF2-40B4-BE49-F238E27FC236}">
                <a16:creationId xmlns:a16="http://schemas.microsoft.com/office/drawing/2014/main" id="{A0358079-6DEB-7B8A-2D20-8F404D75B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37" y="1214466"/>
            <a:ext cx="1746142" cy="174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393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9DB9B-D49A-47BE-8DCE-F2162AAC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ABM, Learning, </a:t>
            </a:r>
            <a:r>
              <a:rPr lang="it-IT" dirty="0" err="1"/>
              <a:t>automata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08ABA-1474-4538-9CE0-3E0DDF0C0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F0C912-C415-44B2-8FC8-41F1320A0E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41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4853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3A112-4C1D-7459-7E0F-F141FE18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Automata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451FE-AC38-8C29-F5ED-F22B1924A9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72041" cy="4351338"/>
          </a:xfrm>
        </p:spPr>
        <p:txBody>
          <a:bodyPr/>
          <a:lstStyle/>
          <a:p>
            <a:r>
              <a:rPr lang="it-IT" dirty="0" err="1"/>
              <a:t>Only</a:t>
            </a:r>
            <a:r>
              <a:rPr lang="it-IT" dirty="0"/>
              <a:t> in a </a:t>
            </a:r>
            <a:r>
              <a:rPr lang="it-IT" dirty="0" err="1"/>
              <a:t>grid</a:t>
            </a:r>
            <a:endParaRPr lang="it-IT" dirty="0"/>
          </a:p>
          <a:p>
            <a:r>
              <a:rPr lang="it-IT" dirty="0" err="1"/>
              <a:t>Usually</a:t>
            </a:r>
            <a:r>
              <a:rPr lang="it-IT" dirty="0"/>
              <a:t> a </a:t>
            </a:r>
            <a:r>
              <a:rPr lang="it-IT" dirty="0" err="1"/>
              <a:t>few</a:t>
            </a:r>
            <a:r>
              <a:rPr lang="it-IT" dirty="0"/>
              <a:t> </a:t>
            </a:r>
            <a:r>
              <a:rPr lang="it-IT" dirty="0" err="1"/>
              <a:t>states</a:t>
            </a:r>
            <a:endParaRPr lang="it-IT" dirty="0"/>
          </a:p>
          <a:p>
            <a:r>
              <a:rPr lang="it-IT" dirty="0"/>
              <a:t>Simple rules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030EB-A134-D1FD-909F-0907A11AC7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42</a:t>
            </a:fld>
            <a:endParaRPr lang="it-IT" dirty="0"/>
          </a:p>
        </p:txBody>
      </p:sp>
      <p:pic>
        <p:nvPicPr>
          <p:cNvPr id="5" name="Picture 4" descr="Rules of Conway's Game of Life. | Download Scientific Diagram">
            <a:extLst>
              <a:ext uri="{FF2B5EF4-FFF2-40B4-BE49-F238E27FC236}">
                <a16:creationId xmlns:a16="http://schemas.microsoft.com/office/drawing/2014/main" id="{751148AC-1E73-D33D-74BC-E47469B36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0241" y="1825625"/>
            <a:ext cx="64770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783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AD32E-8F7A-28F0-5658-0FF18F01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Conway’s</a:t>
            </a:r>
            <a:r>
              <a:rPr lang="it-IT" dirty="0"/>
              <a:t> game of life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3D7A1-FB2C-EC0C-8B20-9221CA334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61A43-6312-F8D3-203D-9BE0CDC474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43</a:t>
            </a:fld>
            <a:endParaRPr lang="it-IT" dirty="0"/>
          </a:p>
        </p:txBody>
      </p:sp>
      <p:pic>
        <p:nvPicPr>
          <p:cNvPr id="6" name="Picture 2" descr="Conway's Game of Life - Wikipedia">
            <a:extLst>
              <a:ext uri="{FF2B5EF4-FFF2-40B4-BE49-F238E27FC236}">
                <a16:creationId xmlns:a16="http://schemas.microsoft.com/office/drawing/2014/main" id="{96C160B4-4FE8-D875-4A53-6192AAEEF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581" y="1920822"/>
            <a:ext cx="5038294" cy="362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1440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8B606-E7E7-F670-4305-0C60C0D31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ABM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4BF76C-4A91-2E9E-EAD9-AF4926B1A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More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than</a:t>
            </a:r>
            <a:r>
              <a:rPr lang="it-IT" dirty="0"/>
              <a:t> </a:t>
            </a:r>
            <a:r>
              <a:rPr lang="it-IT" dirty="0" err="1"/>
              <a:t>automata</a:t>
            </a:r>
            <a:endParaRPr lang="it-IT" dirty="0"/>
          </a:p>
          <a:p>
            <a:r>
              <a:rPr lang="it-IT" dirty="0"/>
              <a:t>Agents can follow </a:t>
            </a:r>
            <a:r>
              <a:rPr lang="it-IT" dirty="0" err="1"/>
              <a:t>any</a:t>
            </a:r>
            <a:r>
              <a:rPr lang="it-IT" dirty="0"/>
              <a:t> rule</a:t>
            </a:r>
          </a:p>
          <a:p>
            <a:pPr lvl="1"/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you like</a:t>
            </a:r>
          </a:p>
          <a:p>
            <a:pPr lvl="1"/>
            <a:r>
              <a:rPr lang="it-IT" dirty="0" err="1"/>
              <a:t>As</a:t>
            </a:r>
            <a:r>
              <a:rPr lang="it-IT" dirty="0"/>
              <a:t> diverse </a:t>
            </a:r>
            <a:r>
              <a:rPr lang="it-IT" dirty="0" err="1"/>
              <a:t>as</a:t>
            </a:r>
            <a:r>
              <a:rPr lang="it-IT" dirty="0"/>
              <a:t> you like</a:t>
            </a:r>
          </a:p>
          <a:p>
            <a:r>
              <a:rPr lang="it-IT" dirty="0"/>
              <a:t>The </a:t>
            </a:r>
            <a:r>
              <a:rPr lang="it-IT" dirty="0" err="1"/>
              <a:t>space</a:t>
            </a:r>
            <a:r>
              <a:rPr lang="it-IT" dirty="0"/>
              <a:t> can be </a:t>
            </a:r>
            <a:r>
              <a:rPr lang="it-IT" dirty="0" err="1"/>
              <a:t>anything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20B6C-9419-B63D-5729-02C714ADA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44</a:t>
            </a:fld>
            <a:endParaRPr lang="it-IT" dirty="0"/>
          </a:p>
        </p:txBody>
      </p:sp>
      <p:pic>
        <p:nvPicPr>
          <p:cNvPr id="6146" name="Picture 2" descr="Department of Geography, Cambridge » Agent-based modelling">
            <a:extLst>
              <a:ext uri="{FF2B5EF4-FFF2-40B4-BE49-F238E27FC236}">
                <a16:creationId xmlns:a16="http://schemas.microsoft.com/office/drawing/2014/main" id="{E6B07B45-468C-0C9A-F998-62EE8249C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573" y="1653584"/>
            <a:ext cx="4988194" cy="332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8062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B1617-374C-1456-058F-825D28244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6D9E53-4399-ABEE-BCC0-FB03A12172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45</a:t>
            </a:fld>
            <a:endParaRPr lang="it-IT" dirty="0"/>
          </a:p>
        </p:txBody>
      </p:sp>
      <p:pic>
        <p:nvPicPr>
          <p:cNvPr id="8194" name="Picture 2" descr="OpenAI trained AI agents played 481 million games of hide-and-seek shows  some surprising behaviors">
            <a:extLst>
              <a:ext uri="{FF2B5EF4-FFF2-40B4-BE49-F238E27FC236}">
                <a16:creationId xmlns:a16="http://schemas.microsoft.com/office/drawing/2014/main" id="{E8C5BCAF-341E-71D9-C4F9-03DBC2CF9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09" y="1572156"/>
            <a:ext cx="7119365" cy="427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0593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A5D5C-2770-66CA-31A4-2E419C734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goal in </a:t>
            </a:r>
            <a:r>
              <a:rPr lang="it-IT" dirty="0" err="1"/>
              <a:t>many</a:t>
            </a:r>
            <a:r>
              <a:rPr lang="it-IT" dirty="0"/>
              <a:t> social systems?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76A781-6C39-362D-3619-E89EB0F97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46</a:t>
            </a:fld>
            <a:endParaRPr lang="it-IT" dirty="0"/>
          </a:p>
        </p:txBody>
      </p:sp>
      <p:pic>
        <p:nvPicPr>
          <p:cNvPr id="5" name="Picture 4" descr="A couple of women sitting on a bench holding glasses of beer&#10;&#10;Description automatically generated with medium confidence">
            <a:extLst>
              <a:ext uri="{FF2B5EF4-FFF2-40B4-BE49-F238E27FC236}">
                <a16:creationId xmlns:a16="http://schemas.microsoft.com/office/drawing/2014/main" id="{6CB40711-EE4C-3D5F-B2B1-B08DFC268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88" t="10319" r="16532" b="8115"/>
          <a:stretch/>
        </p:blipFill>
        <p:spPr>
          <a:xfrm>
            <a:off x="6096000" y="1602693"/>
            <a:ext cx="4999874" cy="413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36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206C-F192-4FD0-BF8E-EE25DEB02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confusing</a:t>
            </a:r>
            <a:r>
              <a:rPr lang="it-IT" dirty="0"/>
              <a:t> </a:t>
            </a:r>
            <a:r>
              <a:rPr lang="it-IT" dirty="0" err="1"/>
              <a:t>term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288CC6-6F9D-4493-BB97-9EF84ECCB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Network</a:t>
            </a:r>
          </a:p>
          <a:p>
            <a:pPr lvl="1"/>
            <a:r>
              <a:rPr lang="it-IT" dirty="0" err="1"/>
              <a:t>Contagion</a:t>
            </a:r>
            <a:r>
              <a:rPr lang="it-IT" dirty="0"/>
              <a:t> models</a:t>
            </a:r>
          </a:p>
          <a:p>
            <a:pPr lvl="1"/>
            <a:endParaRPr lang="it-IT" dirty="0"/>
          </a:p>
          <a:p>
            <a:r>
              <a:rPr lang="it-IT" dirty="0" err="1"/>
              <a:t>Memetics</a:t>
            </a:r>
            <a:endParaRPr lang="it-IT" dirty="0"/>
          </a:p>
          <a:p>
            <a:r>
              <a:rPr lang="it-IT" dirty="0"/>
              <a:t>Game theory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ECDAC-507D-45DE-9679-7551A1D535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47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BF14D-85FF-893B-410C-D48B76C9C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862730"/>
            <a:ext cx="5694563" cy="242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9045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97D5A-EB64-FCEF-B318-077BACEED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popular</a:t>
            </a:r>
            <a:r>
              <a:rPr lang="it-IT" dirty="0"/>
              <a:t> </a:t>
            </a:r>
            <a:r>
              <a:rPr lang="it-IT" dirty="0" err="1"/>
              <a:t>approaches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2F1E8-CD15-9DE4-C397-F90036198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Dynamical</a:t>
            </a:r>
            <a:r>
              <a:rPr lang="it-IT" dirty="0"/>
              <a:t> systems</a:t>
            </a:r>
          </a:p>
          <a:p>
            <a:pPr lvl="1"/>
            <a:r>
              <a:rPr lang="it-IT" dirty="0"/>
              <a:t>(</a:t>
            </a:r>
            <a:r>
              <a:rPr lang="it-IT" dirty="0" err="1"/>
              <a:t>similar</a:t>
            </a:r>
            <a:r>
              <a:rPr lang="it-IT" dirty="0"/>
              <a:t> to SEM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dynamic</a:t>
            </a:r>
            <a:r>
              <a:rPr lang="it-IT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03EA13-A1FE-C068-5CBE-8C76B021E8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48</a:t>
            </a:fld>
            <a:endParaRPr lang="it-IT" dirty="0"/>
          </a:p>
        </p:txBody>
      </p:sp>
      <p:pic>
        <p:nvPicPr>
          <p:cNvPr id="4098" name="Picture 2" descr="Sensors | Free Full-Text | Augmented Switching Linear Dynamical System  Model for Gas Concentration Estimation with MOX Sensors in an Open Sampling  System">
            <a:extLst>
              <a:ext uri="{FF2B5EF4-FFF2-40B4-BE49-F238E27FC236}">
                <a16:creationId xmlns:a16="http://schemas.microsoft.com/office/drawing/2014/main" id="{59FAC594-76DF-2189-B550-4402354D2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190" y="2356705"/>
            <a:ext cx="5548202" cy="3289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5289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0026-95D8-F5C2-2B4D-94AF1589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0155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accent5"/>
                </a:solidFill>
              </a:rPr>
              <a:t>More in </a:t>
            </a:r>
            <a:r>
              <a:rPr lang="it-IT" dirty="0" err="1">
                <a:solidFill>
                  <a:schemeClr val="accent5"/>
                </a:solidFill>
              </a:rPr>
              <a:t>depth</a:t>
            </a:r>
            <a:endParaRPr lang="it-IT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942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91F17993-A361-26ED-F43C-12ABF3E470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54" r="6002" b="14776"/>
          <a:stretch/>
        </p:blipFill>
        <p:spPr>
          <a:xfrm>
            <a:off x="3343275" y="439383"/>
            <a:ext cx="5505450" cy="56705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B65D1-74E7-43EB-CEA2-21F041CA82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658709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F8A60-951B-4C9A-BDEC-FEF994F04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Math </a:t>
            </a:r>
            <a:r>
              <a:rPr lang="it-IT" dirty="0" err="1"/>
              <a:t>modelling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ABF0B-30C5-45E9-936A-01AB22E7B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1,2, inf</a:t>
            </a:r>
          </a:p>
          <a:p>
            <a:endParaRPr lang="it-IT" dirty="0"/>
          </a:p>
          <a:p>
            <a:r>
              <a:rPr lang="it-IT" dirty="0"/>
              <a:t>For N &gt;&gt; 2 </a:t>
            </a:r>
            <a:r>
              <a:rPr lang="it-IT" dirty="0" err="1"/>
              <a:t>but</a:t>
            </a:r>
            <a:r>
              <a:rPr lang="it-IT" dirty="0"/>
              <a:t> &lt;&lt;inf</a:t>
            </a:r>
          </a:p>
          <a:p>
            <a:pPr lvl="1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simulations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C486D2-1377-4891-ADA7-8DC8810EB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50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4009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9C77E-87EF-1D06-5CB1-19C4B83BA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ABM -&gt; 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92B4-4345-0DA6-AB46-F8D136489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Math models</a:t>
            </a:r>
          </a:p>
          <a:p>
            <a:pPr lvl="1"/>
            <a:r>
              <a:rPr lang="it-IT" dirty="0"/>
              <a:t>At the end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simulations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FFC38-4DA3-42A5-009F-5147E05E16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51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795375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3B8CB-4280-90C3-D4D8-B63D44E94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EA112-D643-387E-1CBE-44A896509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/</a:t>
            </a:r>
            <a:r>
              <a:rPr lang="it-IT" dirty="0" err="1"/>
              <a:t>complex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you like</a:t>
            </a:r>
          </a:p>
          <a:p>
            <a:endParaRPr lang="it-IT" dirty="0"/>
          </a:p>
          <a:p>
            <a:r>
              <a:rPr lang="it-IT" dirty="0" err="1"/>
              <a:t>Diversity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Turtles</a:t>
            </a:r>
            <a:r>
              <a:rPr lang="it-IT" dirty="0"/>
              <a:t> and patches</a:t>
            </a:r>
          </a:p>
          <a:p>
            <a:endParaRPr lang="it-IT" dirty="0"/>
          </a:p>
          <a:p>
            <a:r>
              <a:rPr lang="it-IT" dirty="0"/>
              <a:t>Just </a:t>
            </a:r>
            <a:r>
              <a:rPr lang="it-IT" dirty="0" err="1"/>
              <a:t>different</a:t>
            </a:r>
            <a:r>
              <a:rPr lang="it-IT" dirty="0"/>
              <a:t> classes of agents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55AEF6-68D0-F04C-C02C-1E026D3D9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52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1467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74A5E-6AC4-E1F4-6F71-6E83DD1E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C7982-5DBF-8148-951F-D91628CD1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Lattice</a:t>
            </a:r>
          </a:p>
          <a:p>
            <a:endParaRPr lang="it-IT" dirty="0"/>
          </a:p>
          <a:p>
            <a:r>
              <a:rPr lang="it-IT" dirty="0"/>
              <a:t>Networks</a:t>
            </a:r>
          </a:p>
          <a:p>
            <a:endParaRPr lang="it-IT" dirty="0"/>
          </a:p>
          <a:p>
            <a:r>
              <a:rPr lang="it-IT" dirty="0" err="1"/>
              <a:t>Both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A1FD6-8E88-4E69-5BC0-3B5B0099AA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53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C8507-F020-A402-E8C9-83CE0E944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460" y="888492"/>
            <a:ext cx="2034535" cy="2081942"/>
          </a:xfrm>
          <a:prstGeom prst="rect">
            <a:avLst/>
          </a:prstGeom>
        </p:spPr>
      </p:pic>
      <p:pic>
        <p:nvPicPr>
          <p:cNvPr id="9218" name="Picture 2" descr="Keeping a network engaged and vibrant: Methods, tools, and good practices |  Articles | Africa Evidence Network">
            <a:extLst>
              <a:ext uri="{FF2B5EF4-FFF2-40B4-BE49-F238E27FC236}">
                <a16:creationId xmlns:a16="http://schemas.microsoft.com/office/drawing/2014/main" id="{FB048F45-1825-A6CD-AFF4-FC80504D5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928" y="2616448"/>
            <a:ext cx="2889072" cy="1625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Networking Research Group - Microsoft Research">
            <a:extLst>
              <a:ext uri="{FF2B5EF4-FFF2-40B4-BE49-F238E27FC236}">
                <a16:creationId xmlns:a16="http://schemas.microsoft.com/office/drawing/2014/main" id="{CAE4FC4F-D99D-76E0-4CBE-D05B38121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124" y="3724333"/>
            <a:ext cx="4357393" cy="2452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0202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2D303-C205-9431-ACF2-D4B7AAF7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133BD-1EA3-4C9F-5FC1-A6A3563DD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Discrete</a:t>
            </a:r>
          </a:p>
          <a:p>
            <a:pPr lvl="1"/>
            <a:r>
              <a:rPr lang="it-IT" dirty="0" err="1"/>
              <a:t>Ticks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C8788B-7D75-63E4-A0E7-48382CB5B1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54</a:t>
            </a:fld>
            <a:endParaRPr lang="it-IT" dirty="0"/>
          </a:p>
        </p:txBody>
      </p:sp>
      <p:pic>
        <p:nvPicPr>
          <p:cNvPr id="10242" name="Picture 2" descr="Electronic applications: 3.2 Characteristics of discrete-time and  continuous-time signals - OpenLearn - Open University">
            <a:extLst>
              <a:ext uri="{FF2B5EF4-FFF2-40B4-BE49-F238E27FC236}">
                <a16:creationId xmlns:a16="http://schemas.microsoft.com/office/drawing/2014/main" id="{38D75AE8-AF80-75E1-02A6-AAFDC19B0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034" y="2099294"/>
            <a:ext cx="6124840" cy="2619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1812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76F7B-B14B-C97C-6F61-512D4E2B8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Synch</a:t>
            </a:r>
            <a:r>
              <a:rPr lang="it-IT" dirty="0"/>
              <a:t> Vs </a:t>
            </a:r>
            <a:r>
              <a:rPr lang="it-IT" dirty="0" err="1"/>
              <a:t>asynch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3A79C-9063-AA40-A471-D381B9C62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Synch</a:t>
            </a:r>
            <a:endParaRPr lang="it-IT" dirty="0"/>
          </a:p>
          <a:p>
            <a:pPr lvl="1"/>
            <a:r>
              <a:rPr lang="it-IT" dirty="0" err="1"/>
              <a:t>Automata</a:t>
            </a:r>
            <a:endParaRPr lang="it-IT" dirty="0"/>
          </a:p>
          <a:p>
            <a:pPr lvl="1"/>
            <a:endParaRPr lang="it-IT" dirty="0"/>
          </a:p>
          <a:p>
            <a:r>
              <a:rPr lang="it-IT" dirty="0" err="1"/>
              <a:t>Asynch</a:t>
            </a:r>
            <a:endParaRPr lang="it-IT" dirty="0"/>
          </a:p>
          <a:p>
            <a:pPr lvl="1"/>
            <a:r>
              <a:rPr lang="it-IT" dirty="0"/>
              <a:t>ABM</a:t>
            </a:r>
          </a:p>
          <a:p>
            <a:pPr lvl="1"/>
            <a:endParaRPr lang="it-IT" dirty="0"/>
          </a:p>
          <a:p>
            <a:r>
              <a:rPr lang="it-IT" dirty="0" err="1"/>
              <a:t>Eternal</a:t>
            </a:r>
            <a:r>
              <a:rPr lang="it-IT" dirty="0"/>
              <a:t> loops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DD078F-10A6-79F0-D2C9-64E853D250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55</a:t>
            </a:fld>
            <a:endParaRPr lang="it-IT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A088911-331B-66F5-EB1D-9E6F69C6F51A}"/>
              </a:ext>
            </a:extLst>
          </p:cNvPr>
          <p:cNvSpPr/>
          <p:nvPr/>
        </p:nvSpPr>
        <p:spPr>
          <a:xfrm>
            <a:off x="8397499" y="1172316"/>
            <a:ext cx="514027" cy="5183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646381D-3591-556B-EFDA-1AE18DEF3311}"/>
              </a:ext>
            </a:extLst>
          </p:cNvPr>
          <p:cNvSpPr/>
          <p:nvPr/>
        </p:nvSpPr>
        <p:spPr>
          <a:xfrm>
            <a:off x="8911526" y="1172315"/>
            <a:ext cx="514027" cy="51837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A5FAA16-4E42-02B6-9A80-92FABBEC25BF}"/>
              </a:ext>
            </a:extLst>
          </p:cNvPr>
          <p:cNvSpPr/>
          <p:nvPr/>
        </p:nvSpPr>
        <p:spPr>
          <a:xfrm>
            <a:off x="8911526" y="2238691"/>
            <a:ext cx="514027" cy="5183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5538D75-6C38-60D9-B471-C46C7E3636A4}"/>
              </a:ext>
            </a:extLst>
          </p:cNvPr>
          <p:cNvSpPr/>
          <p:nvPr/>
        </p:nvSpPr>
        <p:spPr>
          <a:xfrm>
            <a:off x="8397499" y="2243359"/>
            <a:ext cx="514027" cy="51837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FFCAB5E0-310F-3853-E9DB-9951F315D1CC}"/>
              </a:ext>
            </a:extLst>
          </p:cNvPr>
          <p:cNvSpPr/>
          <p:nvPr/>
        </p:nvSpPr>
        <p:spPr>
          <a:xfrm>
            <a:off x="8748794" y="1825625"/>
            <a:ext cx="325464" cy="32898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BAC11F0A-C2F2-7757-7AEB-E23FBAAC95DF}"/>
              </a:ext>
            </a:extLst>
          </p:cNvPr>
          <p:cNvSpPr/>
          <p:nvPr/>
        </p:nvSpPr>
        <p:spPr>
          <a:xfrm>
            <a:off x="8748794" y="2921346"/>
            <a:ext cx="325464" cy="32898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2E1006-A554-D2B8-6E6F-DDF0B974B4F3}"/>
              </a:ext>
            </a:extLst>
          </p:cNvPr>
          <p:cNvSpPr/>
          <p:nvPr/>
        </p:nvSpPr>
        <p:spPr>
          <a:xfrm>
            <a:off x="8397499" y="3434659"/>
            <a:ext cx="514027" cy="5183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3D6C401-B9C8-CFDB-DA74-05A85F9BDEA8}"/>
              </a:ext>
            </a:extLst>
          </p:cNvPr>
          <p:cNvSpPr/>
          <p:nvPr/>
        </p:nvSpPr>
        <p:spPr>
          <a:xfrm>
            <a:off x="8911526" y="3434658"/>
            <a:ext cx="514027" cy="51837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269EFA5-9264-E8B5-5472-0C96F76AD788}"/>
              </a:ext>
            </a:extLst>
          </p:cNvPr>
          <p:cNvSpPr/>
          <p:nvPr/>
        </p:nvSpPr>
        <p:spPr>
          <a:xfrm>
            <a:off x="8911526" y="4501034"/>
            <a:ext cx="514027" cy="5183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539161B-41EA-F1FE-EECD-74B8B7643C3D}"/>
              </a:ext>
            </a:extLst>
          </p:cNvPr>
          <p:cNvSpPr/>
          <p:nvPr/>
        </p:nvSpPr>
        <p:spPr>
          <a:xfrm>
            <a:off x="8397499" y="4505702"/>
            <a:ext cx="514027" cy="51837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084A749F-B530-3E7D-F7F5-45D49A7CDB18}"/>
              </a:ext>
            </a:extLst>
          </p:cNvPr>
          <p:cNvSpPr/>
          <p:nvPr/>
        </p:nvSpPr>
        <p:spPr>
          <a:xfrm>
            <a:off x="8748794" y="4087968"/>
            <a:ext cx="325464" cy="32898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E50AD39E-1CAF-A9DC-E924-E2C5C7F43C0C}"/>
              </a:ext>
            </a:extLst>
          </p:cNvPr>
          <p:cNvSpPr/>
          <p:nvPr/>
        </p:nvSpPr>
        <p:spPr>
          <a:xfrm>
            <a:off x="8748794" y="5183689"/>
            <a:ext cx="325464" cy="32898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64439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60FD6-3538-63F3-1C23-105344229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Randomness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E6D3E-4308-5921-1CBB-7999466C6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Introduce some random </a:t>
            </a:r>
            <a:r>
              <a:rPr lang="it-IT" dirty="0" err="1"/>
              <a:t>changes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8A6CD8-A348-CBEF-ED54-EB9B22D65D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56</a:t>
            </a:fld>
            <a:endParaRPr lang="it-IT" dirty="0"/>
          </a:p>
        </p:txBody>
      </p:sp>
      <p:pic>
        <p:nvPicPr>
          <p:cNvPr id="11266" name="Picture 2" descr="What is randomness?">
            <a:extLst>
              <a:ext uri="{FF2B5EF4-FFF2-40B4-BE49-F238E27FC236}">
                <a16:creationId xmlns:a16="http://schemas.microsoft.com/office/drawing/2014/main" id="{5DDD63E2-EFD3-101F-731B-B2DED7EF8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309" y="2805193"/>
            <a:ext cx="5392685" cy="2881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079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8509E-B19A-6555-8170-6C6344751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Dependent</a:t>
            </a:r>
            <a:r>
              <a:rPr lang="it-IT" dirty="0"/>
              <a:t> &amp; </a:t>
            </a:r>
            <a:r>
              <a:rPr lang="it-IT" dirty="0" err="1"/>
              <a:t>independent</a:t>
            </a:r>
            <a:r>
              <a:rPr lang="it-IT" dirty="0"/>
              <a:t> </a:t>
            </a:r>
            <a:r>
              <a:rPr lang="it-IT" dirty="0" err="1"/>
              <a:t>variables</a:t>
            </a:r>
            <a:r>
              <a:rPr lang="it-IT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EFFAE-35C7-E598-12EB-86E793D6C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</a:t>
            </a:r>
            <a:r>
              <a:rPr lang="it-IT" dirty="0" err="1"/>
              <a:t>dynamic</a:t>
            </a:r>
            <a:r>
              <a:rPr lang="it-IT" dirty="0"/>
              <a:t> systems you </a:t>
            </a:r>
            <a:r>
              <a:rPr lang="it-IT" dirty="0" err="1"/>
              <a:t>don’t</a:t>
            </a:r>
            <a:r>
              <a:rPr lang="it-IT" dirty="0"/>
              <a:t> </a:t>
            </a:r>
            <a:r>
              <a:rPr lang="it-IT" dirty="0" err="1"/>
              <a:t>really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this </a:t>
            </a:r>
            <a:r>
              <a:rPr lang="it-IT" dirty="0" err="1"/>
              <a:t>distinction</a:t>
            </a:r>
            <a:endParaRPr lang="it-IT" dirty="0"/>
          </a:p>
          <a:p>
            <a:pPr lvl="1"/>
            <a:r>
              <a:rPr lang="it-IT" dirty="0"/>
              <a:t>A </a:t>
            </a:r>
            <a:r>
              <a:rPr lang="it-IT" dirty="0" err="1"/>
              <a:t>variable</a:t>
            </a:r>
            <a:r>
              <a:rPr lang="it-IT" dirty="0"/>
              <a:t> can </a:t>
            </a:r>
            <a:r>
              <a:rPr lang="it-IT" dirty="0" err="1"/>
              <a:t>influence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state in the future</a:t>
            </a:r>
          </a:p>
          <a:p>
            <a:pPr lvl="2"/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AD5F1-B70D-C4DB-608C-4F174F8CC6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57</a:t>
            </a:fld>
            <a:endParaRPr lang="it-IT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1BF5112-CA21-58FB-87A3-201FBA3DB954}"/>
              </a:ext>
            </a:extLst>
          </p:cNvPr>
          <p:cNvSpPr/>
          <p:nvPr/>
        </p:nvSpPr>
        <p:spPr>
          <a:xfrm>
            <a:off x="6096000" y="4127392"/>
            <a:ext cx="1712562" cy="1007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BA4485-5E7C-3CC9-0B77-D7C171704D20}"/>
              </a:ext>
            </a:extLst>
          </p:cNvPr>
          <p:cNvSpPr/>
          <p:nvPr/>
        </p:nvSpPr>
        <p:spPr>
          <a:xfrm>
            <a:off x="9007098" y="4115620"/>
            <a:ext cx="1712562" cy="10073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id="{2DD1BB29-0794-6916-BD87-2E045A1A3928}"/>
              </a:ext>
            </a:extLst>
          </p:cNvPr>
          <p:cNvSpPr/>
          <p:nvPr/>
        </p:nvSpPr>
        <p:spPr>
          <a:xfrm>
            <a:off x="7570922" y="5246176"/>
            <a:ext cx="1782305" cy="712922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8834B2AA-001F-AF38-DE75-598E2F899EA8}"/>
              </a:ext>
            </a:extLst>
          </p:cNvPr>
          <p:cNvSpPr/>
          <p:nvPr/>
        </p:nvSpPr>
        <p:spPr>
          <a:xfrm rot="10800000">
            <a:off x="7450973" y="3252900"/>
            <a:ext cx="1782305" cy="712922"/>
          </a:xfrm>
          <a:prstGeom prst="curvedUp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6553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F40EF-B1A2-B055-2D20-7BF22D31F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51F2D-E4FE-F547-35E6-9A0495F963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Sheep-wolf</a:t>
            </a:r>
            <a:endParaRPr lang="it-IT" dirty="0"/>
          </a:p>
          <a:p>
            <a:pPr lvl="1"/>
            <a:r>
              <a:rPr lang="it-IT" dirty="0" err="1"/>
              <a:t>Number</a:t>
            </a:r>
            <a:r>
              <a:rPr lang="it-IT" dirty="0"/>
              <a:t> of </a:t>
            </a:r>
            <a:r>
              <a:rPr lang="it-IT" dirty="0" err="1"/>
              <a:t>parameters</a:t>
            </a:r>
            <a:endParaRPr lang="it-IT" dirty="0"/>
          </a:p>
          <a:p>
            <a:pPr lvl="1"/>
            <a:r>
              <a:rPr lang="it-IT" dirty="0" err="1"/>
              <a:t>stability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B1A0C-C57B-FDFB-1139-3D4D5A0E4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58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34925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6B6F9-C3E0-46DF-991B-00F84BC4D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An alternative to </a:t>
            </a:r>
            <a:r>
              <a:rPr lang="it-IT" dirty="0" err="1"/>
              <a:t>language-based</a:t>
            </a:r>
            <a:r>
              <a:rPr lang="it-IT" dirty="0"/>
              <a:t> models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F252C-4853-440A-84F8-B8748E490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E.g. the </a:t>
            </a:r>
            <a:r>
              <a:rPr lang="it-IT" dirty="0" err="1"/>
              <a:t>Deffuant</a:t>
            </a:r>
            <a:r>
              <a:rPr lang="it-IT" dirty="0"/>
              <a:t> model</a:t>
            </a:r>
          </a:p>
          <a:p>
            <a:pPr lvl="1"/>
            <a:r>
              <a:rPr lang="it-IT" dirty="0" err="1"/>
              <a:t>If</a:t>
            </a:r>
            <a:r>
              <a:rPr lang="it-IT" dirty="0"/>
              <a:t> people </a:t>
            </a:r>
            <a:r>
              <a:rPr lang="it-IT" dirty="0" err="1"/>
              <a:t>get</a:t>
            </a:r>
            <a:r>
              <a:rPr lang="it-IT" dirty="0"/>
              <a:t> more </a:t>
            </a:r>
            <a:r>
              <a:rPr lang="it-IT" dirty="0" err="1"/>
              <a:t>similar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interact</a:t>
            </a:r>
            <a:r>
              <a:rPr lang="it-IT" dirty="0"/>
              <a:t> do </a:t>
            </a:r>
            <a:r>
              <a:rPr lang="it-IT" dirty="0" err="1"/>
              <a:t>they</a:t>
            </a:r>
            <a:r>
              <a:rPr lang="it-IT" dirty="0"/>
              <a:t> converge?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2F4F3-1C02-48A9-B7B0-97654E0402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59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5076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DDB595BA-4A0F-489A-86F8-9434FAEA99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208" y="3744080"/>
            <a:ext cx="11916792" cy="1655762"/>
          </a:xfrm>
        </p:spPr>
        <p:txBody>
          <a:bodyPr>
            <a:normAutofit/>
          </a:bodyPr>
          <a:lstStyle/>
          <a:p>
            <a:r>
              <a:rPr lang="it-IT" dirty="0"/>
              <a:t>Dino Carpentras</a:t>
            </a:r>
          </a:p>
          <a:p>
            <a:r>
              <a:rPr lang="it-IT" sz="1800" dirty="0"/>
              <a:t>Centre for </a:t>
            </a:r>
            <a:r>
              <a:rPr lang="it-IT" sz="1800" dirty="0" err="1"/>
              <a:t>Computational</a:t>
            </a:r>
            <a:r>
              <a:rPr lang="it-IT" sz="1800" dirty="0"/>
              <a:t> Social Science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547CB39-6E2B-8316-3052-8A8380B25788}"/>
              </a:ext>
            </a:extLst>
          </p:cNvPr>
          <p:cNvSpPr txBox="1">
            <a:spLocks/>
          </p:cNvSpPr>
          <p:nvPr/>
        </p:nvSpPr>
        <p:spPr>
          <a:xfrm>
            <a:off x="707252" y="1041400"/>
            <a:ext cx="1098463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6600" dirty="0"/>
              <a:t>Agent-Based Modeling</a:t>
            </a:r>
          </a:p>
        </p:txBody>
      </p:sp>
    </p:spTree>
    <p:extLst>
      <p:ext uri="{BB962C8B-B14F-4D97-AF65-F5344CB8AC3E}">
        <p14:creationId xmlns:p14="http://schemas.microsoft.com/office/powerpoint/2010/main" val="20331540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53325-ACCA-84D2-3AD3-5D9720BDD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Deffuant</a:t>
            </a:r>
            <a:r>
              <a:rPr lang="it-IT" dirty="0"/>
              <a:t>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3844E-D423-67B8-01AF-DCFCEF8466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544D9-EFE9-8AEB-CABD-4156DDDF3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723" y="1969664"/>
            <a:ext cx="5005525" cy="39815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8738ADF-FA92-81CD-A4C9-990952325A2E}"/>
              </a:ext>
            </a:extLst>
          </p:cNvPr>
          <p:cNvSpPr txBox="1"/>
          <p:nvPr/>
        </p:nvSpPr>
        <p:spPr>
          <a:xfrm>
            <a:off x="7181552" y="530484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 err="1">
                <a:solidFill>
                  <a:schemeClr val="bg2"/>
                </a:solidFill>
                <a:latin typeface="Arial" panose="020B0604020202020204" pitchFamily="34" charset="0"/>
              </a:rPr>
              <a:t>Deffuant</a:t>
            </a:r>
            <a:r>
              <a:rPr lang="en-US" sz="1200" i="1" dirty="0">
                <a:solidFill>
                  <a:schemeClr val="bg2"/>
                </a:solidFill>
                <a:latin typeface="Arial" panose="020B0604020202020204" pitchFamily="34" charset="0"/>
              </a:rPr>
              <a:t>, G., </a:t>
            </a:r>
            <a:r>
              <a:rPr lang="en-US" sz="1200" i="1" dirty="0" err="1">
                <a:solidFill>
                  <a:schemeClr val="bg2"/>
                </a:solidFill>
                <a:latin typeface="Arial" panose="020B0604020202020204" pitchFamily="34" charset="0"/>
              </a:rPr>
              <a:t>Neau</a:t>
            </a:r>
            <a:r>
              <a:rPr lang="en-US" sz="1200" i="1" dirty="0">
                <a:solidFill>
                  <a:schemeClr val="bg2"/>
                </a:solidFill>
                <a:latin typeface="Arial" panose="020B0604020202020204" pitchFamily="34" charset="0"/>
              </a:rPr>
              <a:t>, D., </a:t>
            </a:r>
            <a:r>
              <a:rPr lang="en-US" sz="1200" i="1" dirty="0" err="1">
                <a:solidFill>
                  <a:schemeClr val="bg2"/>
                </a:solidFill>
                <a:latin typeface="Arial" panose="020B0604020202020204" pitchFamily="34" charset="0"/>
              </a:rPr>
              <a:t>Amblard</a:t>
            </a:r>
            <a:r>
              <a:rPr lang="en-US" sz="1200" i="1" dirty="0">
                <a:solidFill>
                  <a:schemeClr val="bg2"/>
                </a:solidFill>
                <a:latin typeface="Arial" panose="020B0604020202020204" pitchFamily="34" charset="0"/>
              </a:rPr>
              <a:t>, F., &amp; </a:t>
            </a:r>
            <a:r>
              <a:rPr lang="en-US" sz="1200" i="1" dirty="0" err="1">
                <a:solidFill>
                  <a:schemeClr val="bg2"/>
                </a:solidFill>
                <a:latin typeface="Arial" panose="020B0604020202020204" pitchFamily="34" charset="0"/>
              </a:rPr>
              <a:t>Weisbuch</a:t>
            </a:r>
            <a:r>
              <a:rPr lang="en-US" sz="1200" i="1" dirty="0">
                <a:solidFill>
                  <a:schemeClr val="bg2"/>
                </a:solidFill>
                <a:latin typeface="Arial" panose="020B0604020202020204" pitchFamily="34" charset="0"/>
              </a:rPr>
              <a:t>, G. (2000). Mixing beliefs among interacting agents. Advances in Complex Systems, 3(01n04), 87-98.</a:t>
            </a:r>
            <a:endParaRPr lang="it-IT" sz="1200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7781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12D2-9436-445A-89AA-8025BF38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Visualization</a:t>
            </a:r>
            <a:r>
              <a:rPr lang="de-CH" dirty="0"/>
              <a:t>: </a:t>
            </a:r>
            <a:r>
              <a:rPr lang="de-CH" dirty="0" err="1"/>
              <a:t>interaction</a:t>
            </a:r>
            <a:r>
              <a:rPr lang="de-CH" dirty="0"/>
              <a:t> </a:t>
            </a:r>
            <a:r>
              <a:rPr lang="de-CH" dirty="0" err="1"/>
              <a:t>cases</a:t>
            </a:r>
            <a:endParaRPr lang="de-CH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D12DFE-DFE2-429D-B281-0E14486668C1}"/>
              </a:ext>
            </a:extLst>
          </p:cNvPr>
          <p:cNvSpPr/>
          <p:nvPr/>
        </p:nvSpPr>
        <p:spPr>
          <a:xfrm>
            <a:off x="2747628" y="3104964"/>
            <a:ext cx="4428492" cy="10801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bg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F93A5C-9138-49F9-84FD-87D22303EEBB}"/>
              </a:ext>
            </a:extLst>
          </p:cNvPr>
          <p:cNvSpPr txBox="1"/>
          <p:nvPr/>
        </p:nvSpPr>
        <p:spPr>
          <a:xfrm>
            <a:off x="2747628" y="329004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70A802-C27A-4DB5-A1F4-95466838CE2E}"/>
              </a:ext>
            </a:extLst>
          </p:cNvPr>
          <p:cNvSpPr txBox="1"/>
          <p:nvPr/>
        </p:nvSpPr>
        <p:spPr>
          <a:xfrm>
            <a:off x="6863214" y="32945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2"/>
                </a:solidFill>
              </a:rPr>
              <a:t>1</a:t>
            </a:r>
          </a:p>
        </p:txBody>
      </p:sp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6AE5F3D4-AC68-422D-9A90-FA15B02CC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1724" y="2009967"/>
            <a:ext cx="914400" cy="91440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C19F384E-9AD4-427D-9A6C-E137DECF9C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31804" y="2009967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7404E5-BFF8-4D29-AA52-EA06F58F6BAB}"/>
              </a:ext>
            </a:extLst>
          </p:cNvPr>
          <p:cNvCxnSpPr/>
          <p:nvPr/>
        </p:nvCxnSpPr>
        <p:spPr>
          <a:xfrm>
            <a:off x="3467708" y="3637548"/>
            <a:ext cx="26282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222044-3768-400B-A7D7-438F2D232B55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4789004" y="2924368"/>
            <a:ext cx="0" cy="18059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79298A-E5E3-4654-988C-ADC87BBD5641}"/>
              </a:ext>
            </a:extLst>
          </p:cNvPr>
          <p:cNvCxnSpPr>
            <a:cxnSpLocks/>
          </p:cNvCxnSpPr>
          <p:nvPr/>
        </p:nvCxnSpPr>
        <p:spPr>
          <a:xfrm flipV="1">
            <a:off x="4781890" y="3169590"/>
            <a:ext cx="0" cy="403426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8E084D-B1A4-410A-B35A-9526CCE59813}"/>
              </a:ext>
            </a:extLst>
          </p:cNvPr>
          <p:cNvCxnSpPr>
            <a:cxnSpLocks/>
          </p:cNvCxnSpPr>
          <p:nvPr/>
        </p:nvCxnSpPr>
        <p:spPr>
          <a:xfrm flipV="1">
            <a:off x="3467708" y="3569081"/>
            <a:ext cx="0" cy="18059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A090339-2240-4D09-8A05-1905664A9307}"/>
              </a:ext>
            </a:extLst>
          </p:cNvPr>
          <p:cNvCxnSpPr>
            <a:cxnSpLocks/>
          </p:cNvCxnSpPr>
          <p:nvPr/>
        </p:nvCxnSpPr>
        <p:spPr>
          <a:xfrm flipV="1">
            <a:off x="6103332" y="3573563"/>
            <a:ext cx="0" cy="18059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E08BDD8-BC46-41E4-89D9-4AC9FD32F651}"/>
              </a:ext>
            </a:extLst>
          </p:cNvPr>
          <p:cNvSpPr/>
          <p:nvPr/>
        </p:nvSpPr>
        <p:spPr>
          <a:xfrm>
            <a:off x="7860197" y="2096852"/>
            <a:ext cx="2232245" cy="143268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Can </a:t>
            </a:r>
            <a:r>
              <a:rPr lang="de-CH" dirty="0" err="1">
                <a:solidFill>
                  <a:srgbClr val="13202B"/>
                </a:solidFill>
              </a:rPr>
              <a:t>interact</a:t>
            </a:r>
            <a:endParaRPr lang="de-CH" dirty="0">
              <a:solidFill>
                <a:srgbClr val="13202B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34C58D6-B735-4F3F-B552-E3E9E754A027}"/>
              </a:ext>
            </a:extLst>
          </p:cNvPr>
          <p:cNvSpPr/>
          <p:nvPr/>
        </p:nvSpPr>
        <p:spPr>
          <a:xfrm>
            <a:off x="7864734" y="4689140"/>
            <a:ext cx="2232245" cy="1432684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>
                <a:solidFill>
                  <a:srgbClr val="13202B"/>
                </a:solidFill>
              </a:rPr>
              <a:t>Cannot</a:t>
            </a:r>
            <a:r>
              <a:rPr lang="de-CH" dirty="0">
                <a:solidFill>
                  <a:srgbClr val="13202B"/>
                </a:solidFill>
              </a:rPr>
              <a:t> </a:t>
            </a:r>
            <a:r>
              <a:rPr lang="de-CH" dirty="0" err="1">
                <a:solidFill>
                  <a:srgbClr val="13202B"/>
                </a:solidFill>
              </a:rPr>
              <a:t>interact</a:t>
            </a:r>
            <a:endParaRPr lang="de-CH" dirty="0">
              <a:solidFill>
                <a:srgbClr val="13202B"/>
              </a:solidFill>
            </a:endParaRPr>
          </a:p>
          <a:p>
            <a:pPr algn="ctr"/>
            <a:r>
              <a:rPr lang="de-CH" dirty="0">
                <a:solidFill>
                  <a:srgbClr val="13202B"/>
                </a:solidFill>
              </a:rPr>
              <a:t>(</a:t>
            </a:r>
            <a:r>
              <a:rPr lang="de-CH" dirty="0" err="1">
                <a:solidFill>
                  <a:srgbClr val="13202B"/>
                </a:solidFill>
              </a:rPr>
              <a:t>nothing</a:t>
            </a:r>
            <a:r>
              <a:rPr lang="de-CH" dirty="0">
                <a:solidFill>
                  <a:srgbClr val="13202B"/>
                </a:solidFill>
              </a:rPr>
              <a:t> </a:t>
            </a:r>
            <a:r>
              <a:rPr lang="de-CH" dirty="0" err="1">
                <a:solidFill>
                  <a:srgbClr val="13202B"/>
                </a:solidFill>
              </a:rPr>
              <a:t>happens</a:t>
            </a:r>
            <a:r>
              <a:rPr lang="de-CH" dirty="0">
                <a:solidFill>
                  <a:srgbClr val="13202B"/>
                </a:solidFill>
              </a:rPr>
              <a:t>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CC6FD9-0743-4C23-B76E-4B6106DED9FB}"/>
              </a:ext>
            </a:extLst>
          </p:cNvPr>
          <p:cNvSpPr/>
          <p:nvPr/>
        </p:nvSpPr>
        <p:spPr>
          <a:xfrm>
            <a:off x="2637148" y="5410025"/>
            <a:ext cx="4428492" cy="10801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5BEAA5-87EA-4361-945B-08D8D9D413CE}"/>
              </a:ext>
            </a:extLst>
          </p:cNvPr>
          <p:cNvSpPr txBox="1"/>
          <p:nvPr/>
        </p:nvSpPr>
        <p:spPr>
          <a:xfrm>
            <a:off x="2637148" y="55951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B6D7A0-5655-49EF-AB38-3FE4B3B24B32}"/>
              </a:ext>
            </a:extLst>
          </p:cNvPr>
          <p:cNvSpPr txBox="1"/>
          <p:nvPr/>
        </p:nvSpPr>
        <p:spPr>
          <a:xfrm>
            <a:off x="6752734" y="55995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2"/>
                </a:solidFill>
              </a:rPr>
              <a:t>1</a:t>
            </a:r>
          </a:p>
        </p:txBody>
      </p:sp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CFACA655-6791-4391-91E6-E9E9D6773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2361" y="4358723"/>
            <a:ext cx="914400" cy="914400"/>
          </a:xfrm>
          <a:prstGeom prst="rect">
            <a:avLst/>
          </a:prstGeom>
        </p:spPr>
      </p:pic>
      <p:pic>
        <p:nvPicPr>
          <p:cNvPr id="25" name="Graphic 24" descr="Man with solid fill">
            <a:extLst>
              <a:ext uri="{FF2B5EF4-FFF2-40B4-BE49-F238E27FC236}">
                <a16:creationId xmlns:a16="http://schemas.microsoft.com/office/drawing/2014/main" id="{98D38328-7F82-440F-ABDD-25A7D29BF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1324" y="4315028"/>
            <a:ext cx="914400" cy="91440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9AEC49-83D0-4FDF-9CAE-58D890CE4C66}"/>
              </a:ext>
            </a:extLst>
          </p:cNvPr>
          <p:cNvCxnSpPr/>
          <p:nvPr/>
        </p:nvCxnSpPr>
        <p:spPr>
          <a:xfrm>
            <a:off x="3357228" y="5942609"/>
            <a:ext cx="2628292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5C8A1B-3582-4C1C-A396-EC0CADAE3A8E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4678524" y="5229429"/>
            <a:ext cx="0" cy="18059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4D91BB8-D7EF-448B-9F08-3D80A932BAD4}"/>
              </a:ext>
            </a:extLst>
          </p:cNvPr>
          <p:cNvCxnSpPr>
            <a:cxnSpLocks/>
          </p:cNvCxnSpPr>
          <p:nvPr/>
        </p:nvCxnSpPr>
        <p:spPr>
          <a:xfrm flipV="1">
            <a:off x="4671410" y="5474651"/>
            <a:ext cx="0" cy="403426"/>
          </a:xfrm>
          <a:prstGeom prst="line">
            <a:avLst/>
          </a:prstGeom>
          <a:ln w="9525"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C2BBB9F-AACE-4223-A0D2-8A71EE732466}"/>
              </a:ext>
            </a:extLst>
          </p:cNvPr>
          <p:cNvCxnSpPr>
            <a:cxnSpLocks/>
          </p:cNvCxnSpPr>
          <p:nvPr/>
        </p:nvCxnSpPr>
        <p:spPr>
          <a:xfrm flipV="1">
            <a:off x="3357228" y="5874142"/>
            <a:ext cx="0" cy="18059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DC6AED3-1949-453C-825B-937FCB0C9BD6}"/>
              </a:ext>
            </a:extLst>
          </p:cNvPr>
          <p:cNvCxnSpPr>
            <a:cxnSpLocks/>
          </p:cNvCxnSpPr>
          <p:nvPr/>
        </p:nvCxnSpPr>
        <p:spPr>
          <a:xfrm flipV="1">
            <a:off x="5992852" y="5878624"/>
            <a:ext cx="0" cy="18059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F01415-4E2B-9116-352A-013DCE13024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51361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C12D2-9436-445A-89AA-8025BF38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Visualization</a:t>
            </a:r>
            <a:r>
              <a:rPr lang="de-CH" dirty="0"/>
              <a:t>: </a:t>
            </a:r>
            <a:r>
              <a:rPr lang="de-CH" dirty="0" err="1"/>
              <a:t>interaction</a:t>
            </a:r>
            <a:endParaRPr lang="de-CH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CC6FD9-0743-4C23-B76E-4B6106DED9FB}"/>
              </a:ext>
            </a:extLst>
          </p:cNvPr>
          <p:cNvSpPr/>
          <p:nvPr/>
        </p:nvSpPr>
        <p:spPr>
          <a:xfrm>
            <a:off x="3693736" y="3259624"/>
            <a:ext cx="4428492" cy="10801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bg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5BEAA5-87EA-4361-945B-08D8D9D413CE}"/>
              </a:ext>
            </a:extLst>
          </p:cNvPr>
          <p:cNvSpPr txBox="1"/>
          <p:nvPr/>
        </p:nvSpPr>
        <p:spPr>
          <a:xfrm>
            <a:off x="3693736" y="344470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B6D7A0-5655-49EF-AB38-3FE4B3B24B32}"/>
              </a:ext>
            </a:extLst>
          </p:cNvPr>
          <p:cNvSpPr txBox="1"/>
          <p:nvPr/>
        </p:nvSpPr>
        <p:spPr>
          <a:xfrm>
            <a:off x="7809322" y="344918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2"/>
                </a:solidFill>
              </a:rPr>
              <a:t>1</a:t>
            </a:r>
          </a:p>
        </p:txBody>
      </p:sp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CFACA655-6791-4391-91E6-E9E9D6773A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8949" y="2208322"/>
            <a:ext cx="914400" cy="914400"/>
          </a:xfrm>
          <a:prstGeom prst="rect">
            <a:avLst/>
          </a:prstGeom>
        </p:spPr>
      </p:pic>
      <p:pic>
        <p:nvPicPr>
          <p:cNvPr id="25" name="Graphic 24" descr="Man with solid fill">
            <a:extLst>
              <a:ext uri="{FF2B5EF4-FFF2-40B4-BE49-F238E27FC236}">
                <a16:creationId xmlns:a16="http://schemas.microsoft.com/office/drawing/2014/main" id="{98D38328-7F82-440F-ABDD-25A7D29BF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5784" y="2208322"/>
            <a:ext cx="914400" cy="914400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C5C8A1B-3582-4C1C-A396-EC0CADAE3A8E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4582984" y="3122723"/>
            <a:ext cx="0" cy="18059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4F9323D-4889-81F5-8B92-145C78EA3F13}"/>
              </a:ext>
            </a:extLst>
          </p:cNvPr>
          <p:cNvCxnSpPr>
            <a:cxnSpLocks/>
          </p:cNvCxnSpPr>
          <p:nvPr/>
        </p:nvCxnSpPr>
        <p:spPr>
          <a:xfrm flipV="1">
            <a:off x="7510160" y="3122723"/>
            <a:ext cx="0" cy="18059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1A574749-3745-C261-BDDF-E606BDCD4E2A}"/>
              </a:ext>
            </a:extLst>
          </p:cNvPr>
          <p:cNvSpPr/>
          <p:nvPr/>
        </p:nvSpPr>
        <p:spPr>
          <a:xfrm>
            <a:off x="4989880" y="2452956"/>
            <a:ext cx="648072" cy="452261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2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15CA77D-0647-18F6-D904-A119742E5804}"/>
              </a:ext>
            </a:extLst>
          </p:cNvPr>
          <p:cNvSpPr/>
          <p:nvPr/>
        </p:nvSpPr>
        <p:spPr>
          <a:xfrm rot="10800000">
            <a:off x="6407454" y="2432743"/>
            <a:ext cx="648072" cy="452261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2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E128C6-1873-7DF7-54FB-57FE7EC4D8C7}"/>
              </a:ext>
            </a:extLst>
          </p:cNvPr>
          <p:cNvSpPr txBox="1"/>
          <p:nvPr/>
        </p:nvSpPr>
        <p:spPr>
          <a:xfrm>
            <a:off x="2603612" y="4293096"/>
            <a:ext cx="6671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chemeClr val="bg2"/>
                </a:solidFill>
              </a:rPr>
              <a:t>They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will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dirty="0" err="1">
                <a:solidFill>
                  <a:schemeClr val="bg2"/>
                </a:solidFill>
              </a:rPr>
              <a:t>move</a:t>
            </a:r>
            <a:r>
              <a:rPr lang="it-IT" dirty="0">
                <a:solidFill>
                  <a:schemeClr val="bg2"/>
                </a:solidFill>
              </a:rPr>
              <a:t> </a:t>
            </a:r>
            <a:r>
              <a:rPr lang="it-IT" b="1" u="sng" dirty="0">
                <a:solidFill>
                  <a:schemeClr val="bg2"/>
                </a:solidFill>
              </a:rPr>
              <a:t>the </a:t>
            </a:r>
            <a:r>
              <a:rPr lang="it-IT" b="1" u="sng" dirty="0" err="1">
                <a:solidFill>
                  <a:schemeClr val="bg2"/>
                </a:solidFill>
              </a:rPr>
              <a:t>same</a:t>
            </a:r>
            <a:r>
              <a:rPr lang="it-IT" b="1" u="sng" dirty="0">
                <a:solidFill>
                  <a:schemeClr val="bg2"/>
                </a:solidFill>
              </a:rPr>
              <a:t> </a:t>
            </a:r>
            <a:r>
              <a:rPr lang="it-IT" b="1" u="sng" dirty="0" err="1">
                <a:solidFill>
                  <a:schemeClr val="bg2"/>
                </a:solidFill>
              </a:rPr>
              <a:t>amount</a:t>
            </a:r>
            <a:r>
              <a:rPr lang="it-IT" b="1" u="sng" dirty="0">
                <a:solidFill>
                  <a:schemeClr val="bg2"/>
                </a:solidFill>
              </a:rPr>
              <a:t> </a:t>
            </a:r>
            <a:r>
              <a:rPr lang="it-IT" dirty="0">
                <a:solidFill>
                  <a:schemeClr val="bg2"/>
                </a:solidFill>
              </a:rPr>
              <a:t>in the </a:t>
            </a:r>
            <a:r>
              <a:rPr lang="it-IT" dirty="0" err="1">
                <a:solidFill>
                  <a:schemeClr val="bg2"/>
                </a:solidFill>
              </a:rPr>
              <a:t>direction</a:t>
            </a:r>
            <a:r>
              <a:rPr lang="it-IT" dirty="0">
                <a:solidFill>
                  <a:schemeClr val="bg2"/>
                </a:solidFill>
              </a:rPr>
              <a:t> of the middle 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4FB5C8-FB34-7C7C-BE17-75CF87326D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4025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288AD-3290-59BC-1BFB-7B788F064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r>
              <a:rPr lang="it-IT" dirty="0"/>
              <a:t>: single culture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D0639-08E7-7337-A8D3-081208B02BA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15DED5-37DC-3A10-E58F-411CD1FB0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620" y="1524939"/>
            <a:ext cx="7287642" cy="461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38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B2ACC-08B0-ABE8-31EA-A80D4F0FC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Results</a:t>
            </a:r>
            <a:r>
              <a:rPr lang="it-IT" dirty="0"/>
              <a:t>: </a:t>
            </a:r>
            <a:r>
              <a:rPr lang="it-IT" dirty="0" err="1"/>
              <a:t>Diversity</a:t>
            </a:r>
            <a:r>
              <a:rPr lang="it-IT" dirty="0"/>
              <a:t> of opinions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74E64-9807-7C06-74F3-614F50EF5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C650F2-A5BE-5B85-1085-65DB5E7BF1F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D6E7A6-731D-54E9-D597-CF4E36FDA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9274" y="1391068"/>
            <a:ext cx="6782747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797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DC35-9112-B7B2-DCA5-C36CDFE3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version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E3363-75F0-7A4E-8BF1-F32C2E644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65</a:t>
            </a:fld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37CECE-8FA0-9DC6-FDF3-51F83E8BB0CB}"/>
              </a:ext>
            </a:extLst>
          </p:cNvPr>
          <p:cNvSpPr/>
          <p:nvPr/>
        </p:nvSpPr>
        <p:spPr>
          <a:xfrm>
            <a:off x="3693736" y="3782711"/>
            <a:ext cx="4428492" cy="10801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84D94-CFA4-4774-C166-0257E0659CC7}"/>
              </a:ext>
            </a:extLst>
          </p:cNvPr>
          <p:cNvSpPr txBox="1"/>
          <p:nvPr/>
        </p:nvSpPr>
        <p:spPr>
          <a:xfrm>
            <a:off x="3693736" y="396779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2"/>
                </a:solidFill>
              </a:rPr>
              <a:t>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79567-88E1-6E22-E072-CA6CA6BCE922}"/>
              </a:ext>
            </a:extLst>
          </p:cNvPr>
          <p:cNvSpPr txBox="1"/>
          <p:nvPr/>
        </p:nvSpPr>
        <p:spPr>
          <a:xfrm>
            <a:off x="7809322" y="39722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2"/>
                </a:solidFill>
              </a:rPr>
              <a:t>1</a:t>
            </a:r>
          </a:p>
        </p:txBody>
      </p:sp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B697F49B-F1C7-016E-EFB9-FD91F0101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3361" y="2821708"/>
            <a:ext cx="914400" cy="9144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C6A67082-7EBD-D326-CDC8-1F42AB02F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5784" y="2731409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C0D0D5-5537-9445-56F9-06A1F42BDEC9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4582984" y="3645810"/>
            <a:ext cx="0" cy="18059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36CFE3A-FEBD-75CC-AB9E-F1670C6DB231}"/>
              </a:ext>
            </a:extLst>
          </p:cNvPr>
          <p:cNvSpPr/>
          <p:nvPr/>
        </p:nvSpPr>
        <p:spPr>
          <a:xfrm>
            <a:off x="4954369" y="2883915"/>
            <a:ext cx="1544085" cy="696896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2"/>
              </a:solidFill>
            </a:endParaRP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9262CC30-659E-16EB-9334-70544AEA8DA2}"/>
              </a:ext>
            </a:extLst>
          </p:cNvPr>
          <p:cNvSpPr/>
          <p:nvPr/>
        </p:nvSpPr>
        <p:spPr>
          <a:xfrm>
            <a:off x="8291744" y="2298621"/>
            <a:ext cx="736846" cy="523087"/>
          </a:xfrm>
          <a:prstGeom prst="wedgeEllipseCallout">
            <a:avLst>
              <a:gd name="adj1" fmla="val 61095"/>
              <a:gd name="adj2" fmla="val 625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13202B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510414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DC35-9112-B7B2-DCA5-C36CDFE3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version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E3363-75F0-7A4E-8BF1-F32C2E644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66</a:t>
            </a:fld>
            <a:endParaRPr lang="it-IT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37CECE-8FA0-9DC6-FDF3-51F83E8BB0CB}"/>
              </a:ext>
            </a:extLst>
          </p:cNvPr>
          <p:cNvSpPr/>
          <p:nvPr/>
        </p:nvSpPr>
        <p:spPr>
          <a:xfrm>
            <a:off x="3693736" y="3782711"/>
            <a:ext cx="4428492" cy="108012"/>
          </a:xfrm>
          <a:prstGeom prst="rect">
            <a:avLst/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bg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584D94-CFA4-4774-C166-0257E0659CC7}"/>
              </a:ext>
            </a:extLst>
          </p:cNvPr>
          <p:cNvSpPr txBox="1"/>
          <p:nvPr/>
        </p:nvSpPr>
        <p:spPr>
          <a:xfrm>
            <a:off x="3693736" y="396779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2"/>
                </a:solidFill>
              </a:rPr>
              <a:t>-1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079567-88E1-6E22-E072-CA6CA6BCE922}"/>
              </a:ext>
            </a:extLst>
          </p:cNvPr>
          <p:cNvSpPr txBox="1"/>
          <p:nvPr/>
        </p:nvSpPr>
        <p:spPr>
          <a:xfrm>
            <a:off x="7809322" y="39722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>
                <a:solidFill>
                  <a:schemeClr val="bg2"/>
                </a:solidFill>
              </a:rPr>
              <a:t>1</a:t>
            </a:r>
          </a:p>
        </p:txBody>
      </p:sp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B697F49B-F1C7-016E-EFB9-FD91F0101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43361" y="2821708"/>
            <a:ext cx="914400" cy="91440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C6A67082-7EBD-D326-CDC8-1F42AB02F4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25784" y="2731409"/>
            <a:ext cx="914400" cy="9144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C0D0D5-5537-9445-56F9-06A1F42BDEC9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4582984" y="3645810"/>
            <a:ext cx="0" cy="18059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D36CFE3A-FEBD-75CC-AB9E-F1670C6DB231}"/>
              </a:ext>
            </a:extLst>
          </p:cNvPr>
          <p:cNvSpPr/>
          <p:nvPr/>
        </p:nvSpPr>
        <p:spPr>
          <a:xfrm>
            <a:off x="4989880" y="2976043"/>
            <a:ext cx="648072" cy="452261"/>
          </a:xfrm>
          <a:prstGeom prst="rightArrow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2"/>
              </a:solidFill>
            </a:endParaRP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9262CC30-659E-16EB-9334-70544AEA8DA2}"/>
              </a:ext>
            </a:extLst>
          </p:cNvPr>
          <p:cNvSpPr/>
          <p:nvPr/>
        </p:nvSpPr>
        <p:spPr>
          <a:xfrm>
            <a:off x="8291744" y="2298621"/>
            <a:ext cx="736846" cy="523087"/>
          </a:xfrm>
          <a:prstGeom prst="wedgeEllipseCallout">
            <a:avLst>
              <a:gd name="adj1" fmla="val 61095"/>
              <a:gd name="adj2" fmla="val 6250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13202B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652175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544DD-C5FD-B29C-C43A-0D29984E2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3B70B-AA5E-5BD2-C57B-0DA7B7616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DA57F8-07A3-C7CB-9CF0-438519582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67</a:t>
            </a:fld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66BB5-AF81-422D-8A2B-8505929BE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922" y="810347"/>
            <a:ext cx="6245882" cy="56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9139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CDC35-9112-B7B2-DCA5-C36CDFE35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Another</a:t>
            </a:r>
            <a:r>
              <a:rPr lang="it-IT" dirty="0"/>
              <a:t> </a:t>
            </a:r>
            <a:r>
              <a:rPr lang="it-IT" dirty="0" err="1"/>
              <a:t>version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E3363-75F0-7A4E-8BF1-F32C2E6447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68</a:t>
            </a:fld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3C2C9-01E1-16C1-F110-6EF2A12F7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71" y="1563379"/>
            <a:ext cx="7261678" cy="41591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46DC04-BFD2-0409-E3AF-6A38E5EE1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144" y="1477159"/>
            <a:ext cx="2354701" cy="21604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6126DC-1CAA-7B3A-3FED-FB2D4338B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144" y="3941100"/>
            <a:ext cx="2457867" cy="216041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557151E-2375-90E6-2319-0A147E29954E}"/>
              </a:ext>
            </a:extLst>
          </p:cNvPr>
          <p:cNvSpPr/>
          <p:nvPr/>
        </p:nvSpPr>
        <p:spPr>
          <a:xfrm>
            <a:off x="8004875" y="2340244"/>
            <a:ext cx="689674" cy="371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E486EA2B-4C93-3604-20FD-8C8989975D08}"/>
              </a:ext>
            </a:extLst>
          </p:cNvPr>
          <p:cNvSpPr/>
          <p:nvPr/>
        </p:nvSpPr>
        <p:spPr>
          <a:xfrm>
            <a:off x="8004875" y="4657099"/>
            <a:ext cx="689674" cy="3719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558149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A8661-8D37-FE8A-E2A9-9399B5058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Respect</a:t>
            </a:r>
            <a:r>
              <a:rPr lang="it-IT" dirty="0"/>
              <a:t> to </a:t>
            </a:r>
            <a:r>
              <a:rPr lang="it-IT" dirty="0" err="1"/>
              <a:t>language-based</a:t>
            </a:r>
            <a:r>
              <a:rPr lang="it-IT" dirty="0"/>
              <a:t>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A798A6-B893-8DD8-58DB-31078CFE9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Make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hypotheses</a:t>
            </a:r>
            <a:r>
              <a:rPr lang="it-IT" dirty="0"/>
              <a:t> explicit</a:t>
            </a:r>
          </a:p>
          <a:p>
            <a:endParaRPr lang="it-IT" dirty="0"/>
          </a:p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testable</a:t>
            </a:r>
            <a:r>
              <a:rPr lang="it-IT" dirty="0"/>
              <a:t> </a:t>
            </a:r>
            <a:r>
              <a:rPr lang="it-IT" dirty="0" err="1"/>
              <a:t>even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data</a:t>
            </a:r>
          </a:p>
          <a:p>
            <a:pPr lvl="1"/>
            <a:r>
              <a:rPr lang="it-IT" dirty="0"/>
              <a:t>(up to a </a:t>
            </a:r>
            <a:r>
              <a:rPr lang="it-IT" dirty="0" err="1"/>
              <a:t>certain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1C560-625A-DE6E-64C3-443F3496D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69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5033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477B-38B2-6624-F68F-6DC9E92B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About me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2644F-E919-90A2-FD7B-DC82FF2A5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Background</a:t>
            </a:r>
          </a:p>
          <a:p>
            <a:pPr lvl="1"/>
            <a:r>
              <a:rPr lang="it-IT" dirty="0"/>
              <a:t>Quantum </a:t>
            </a:r>
            <a:r>
              <a:rPr lang="it-IT" dirty="0" err="1"/>
              <a:t>cryptography</a:t>
            </a:r>
            <a:endParaRPr lang="it-IT" dirty="0"/>
          </a:p>
          <a:p>
            <a:pPr lvl="1"/>
            <a:r>
              <a:rPr lang="it-IT" dirty="0" err="1"/>
              <a:t>Microfluidics</a:t>
            </a:r>
            <a:endParaRPr lang="it-IT" dirty="0"/>
          </a:p>
          <a:p>
            <a:pPr lvl="1"/>
            <a:r>
              <a:rPr lang="it-IT" dirty="0" err="1"/>
              <a:t>Photonics</a:t>
            </a:r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CSS</a:t>
            </a:r>
          </a:p>
          <a:p>
            <a:pPr lvl="1"/>
            <a:r>
              <a:rPr lang="it-IT" dirty="0" err="1"/>
              <a:t>Dep</a:t>
            </a:r>
            <a:r>
              <a:rPr lang="it-IT" dirty="0"/>
              <a:t> of </a:t>
            </a:r>
            <a:r>
              <a:rPr lang="it-IT" dirty="0" err="1"/>
              <a:t>psych</a:t>
            </a:r>
            <a:r>
              <a:rPr lang="it-IT" dirty="0"/>
              <a:t> - Limerick</a:t>
            </a:r>
          </a:p>
          <a:p>
            <a:pPr lvl="1"/>
            <a:r>
              <a:rPr lang="it-IT" dirty="0"/>
              <a:t>ETH Zurich</a:t>
            </a:r>
          </a:p>
          <a:p>
            <a:pPr lvl="1"/>
            <a:endParaRPr lang="it-IT" dirty="0"/>
          </a:p>
          <a:p>
            <a:pPr lvl="1"/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3EA2F-B405-9299-BC0B-1CC4572BD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7</a:t>
            </a:fld>
            <a:endParaRPr lang="it-IT" dirty="0"/>
          </a:p>
        </p:txBody>
      </p:sp>
      <p:pic>
        <p:nvPicPr>
          <p:cNvPr id="1026" name="Picture 2" descr="Laser - Wikipedia">
            <a:extLst>
              <a:ext uri="{FF2B5EF4-FFF2-40B4-BE49-F238E27FC236}">
                <a16:creationId xmlns:a16="http://schemas.microsoft.com/office/drawing/2014/main" id="{E46C57B9-78A8-9323-04C4-988C17E8A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255" y="976545"/>
            <a:ext cx="6040371" cy="453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7401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0026-95D8-F5C2-2B4D-94AF1589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0155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accent5"/>
                </a:solidFill>
              </a:rPr>
              <a:t>Technical info</a:t>
            </a:r>
          </a:p>
        </p:txBody>
      </p:sp>
    </p:spTree>
    <p:extLst>
      <p:ext uri="{BB962C8B-B14F-4D97-AF65-F5344CB8AC3E}">
        <p14:creationId xmlns:p14="http://schemas.microsoft.com/office/powerpoint/2010/main" val="15279684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1F2BA-E3B5-5B0F-DC27-98C40A607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Modeling</a:t>
            </a:r>
            <a:r>
              <a:rPr lang="it-IT" dirty="0"/>
              <a:t> </a:t>
            </a:r>
            <a:r>
              <a:rPr lang="it-IT" dirty="0" err="1"/>
              <a:t>approaces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21864-D207-741B-8775-F07460C9F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KISS</a:t>
            </a:r>
          </a:p>
          <a:p>
            <a:pPr lvl="1"/>
            <a:r>
              <a:rPr lang="it-IT" dirty="0" err="1"/>
              <a:t>Keep</a:t>
            </a:r>
            <a:r>
              <a:rPr lang="it-IT" dirty="0"/>
              <a:t> the model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simple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</a:t>
            </a:r>
            <a:r>
              <a:rPr lang="it-IT" dirty="0" err="1"/>
              <a:t>possible</a:t>
            </a:r>
            <a:endParaRPr lang="it-IT" dirty="0"/>
          </a:p>
          <a:p>
            <a:pPr lvl="1"/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KIDS</a:t>
            </a:r>
          </a:p>
          <a:p>
            <a:pPr lvl="1"/>
            <a:r>
              <a:rPr lang="it-IT" dirty="0"/>
              <a:t>Models </a:t>
            </a:r>
            <a:r>
              <a:rPr lang="it-IT" dirty="0" err="1"/>
              <a:t>should</a:t>
            </a:r>
            <a:r>
              <a:rPr lang="it-IT" dirty="0"/>
              <a:t> be </a:t>
            </a:r>
            <a:r>
              <a:rPr lang="it-IT" dirty="0" err="1"/>
              <a:t>descriptive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8C6BA-07B6-A279-A484-A832C0935B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71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719072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409B-DEA3-2A13-7B85-B19DCF07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Representative</a:t>
            </a:r>
            <a:r>
              <a:rPr lang="it-IT" dirty="0"/>
              <a:t> agent </a:t>
            </a:r>
            <a:r>
              <a:rPr lang="it-IT" dirty="0" err="1"/>
              <a:t>approach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73A91-871F-735D-7125-729E5A9001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72</a:t>
            </a:fld>
            <a:endParaRPr lang="it-IT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2C51BD23-6705-725D-64D6-D84D4CC84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1" t="25438" r="59588" b="17685"/>
          <a:stretch/>
        </p:blipFill>
        <p:spPr>
          <a:xfrm>
            <a:off x="7445036" y="1769195"/>
            <a:ext cx="2703324" cy="4020763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657CBF6-FB58-3162-5EA4-293F54C96032}"/>
              </a:ext>
            </a:extLst>
          </p:cNvPr>
          <p:cNvSpPr/>
          <p:nvPr/>
        </p:nvSpPr>
        <p:spPr>
          <a:xfrm>
            <a:off x="5578136" y="3506679"/>
            <a:ext cx="1524000" cy="807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AD6FA76-1855-D4F8-7F5B-51B1E5C20DD4}"/>
              </a:ext>
            </a:extLst>
          </p:cNvPr>
          <p:cNvSpPr/>
          <p:nvPr/>
        </p:nvSpPr>
        <p:spPr>
          <a:xfrm>
            <a:off x="1020932" y="2032986"/>
            <a:ext cx="3852909" cy="3756972"/>
          </a:xfrm>
          <a:prstGeom prst="roundRect">
            <a:avLst/>
          </a:prstGeom>
          <a:solidFill>
            <a:schemeClr val="accent4">
              <a:alpha val="36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0DAC2BD1-A9BA-D956-B049-694A117D6E0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1" t="25438" r="59588" b="17685"/>
          <a:stretch/>
        </p:blipFill>
        <p:spPr>
          <a:xfrm>
            <a:off x="1969953" y="2592758"/>
            <a:ext cx="764370" cy="1136879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110A1F2-BB4E-1C8F-EA04-A825261FC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8" t="25931" r="44671" b="17192"/>
          <a:stretch/>
        </p:blipFill>
        <p:spPr>
          <a:xfrm>
            <a:off x="1440004" y="4201613"/>
            <a:ext cx="750580" cy="1116368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43C5ABDF-CAFF-EC89-D37D-E8E3F30931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3" t="23817" r="76086" b="19306"/>
          <a:stretch/>
        </p:blipFill>
        <p:spPr>
          <a:xfrm>
            <a:off x="1178290" y="2399441"/>
            <a:ext cx="637004" cy="94744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371FA570-1733-284F-22A9-173E31D64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1" t="25438" r="59588" b="17685"/>
          <a:stretch/>
        </p:blipFill>
        <p:spPr>
          <a:xfrm>
            <a:off x="2874812" y="3739261"/>
            <a:ext cx="764370" cy="1136879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5697D394-70C0-C75B-2530-801BEDD2E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3" t="23817" r="76086" b="19306"/>
          <a:stretch/>
        </p:blipFill>
        <p:spPr>
          <a:xfrm>
            <a:off x="3725087" y="2559237"/>
            <a:ext cx="637004" cy="947442"/>
          </a:xfrm>
          <a:prstGeom prst="rect">
            <a:avLst/>
          </a:prstGeom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D5FD91D-F5DC-FF35-37E9-7A00551DD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3" t="23817" r="76086" b="19306"/>
          <a:stretch/>
        </p:blipFill>
        <p:spPr>
          <a:xfrm>
            <a:off x="2738089" y="2873162"/>
            <a:ext cx="637004" cy="947442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F82F1EA2-5922-E949-986E-88C982626B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8" t="25931" r="44671" b="17192"/>
          <a:stretch/>
        </p:blipFill>
        <p:spPr>
          <a:xfrm>
            <a:off x="1769009" y="3301131"/>
            <a:ext cx="750580" cy="1116368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745E2015-8D14-C7E4-AF54-9DB7B931AD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8" t="25931" r="44671" b="17192"/>
          <a:stretch/>
        </p:blipFill>
        <p:spPr>
          <a:xfrm>
            <a:off x="3824135" y="4052051"/>
            <a:ext cx="750580" cy="1116368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F3F0C55-1C82-B993-C2F0-E5D07DC6B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18" t="25931" r="44671" b="17192"/>
          <a:stretch/>
        </p:blipFill>
        <p:spPr>
          <a:xfrm>
            <a:off x="2888602" y="4324791"/>
            <a:ext cx="750580" cy="1116368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EF487D90-482F-C105-692F-6FF2DA8847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3" t="23817" r="76086" b="19306"/>
          <a:stretch/>
        </p:blipFill>
        <p:spPr>
          <a:xfrm>
            <a:off x="2294853" y="3984155"/>
            <a:ext cx="637004" cy="94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59684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1D8DE-87DC-D9C5-39F5-D94D76334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ABMs</a:t>
            </a:r>
            <a:r>
              <a:rPr lang="it-IT" dirty="0"/>
              <a:t> are </a:t>
            </a:r>
            <a:r>
              <a:rPr lang="it-IT" dirty="0" err="1"/>
              <a:t>about</a:t>
            </a:r>
            <a:r>
              <a:rPr lang="it-IT" dirty="0"/>
              <a:t> interactions!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11ADA0-2811-B022-5726-D9D6129EB1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 of model</a:t>
            </a:r>
          </a:p>
          <a:p>
            <a:pPr lvl="1"/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increase</a:t>
            </a:r>
            <a:r>
              <a:rPr lang="it-IT" dirty="0"/>
              <a:t> trust</a:t>
            </a:r>
          </a:p>
          <a:p>
            <a:pPr lvl="2"/>
            <a:r>
              <a:rPr lang="it-IT" dirty="0"/>
              <a:t>People </a:t>
            </a:r>
            <a:r>
              <a:rPr lang="it-IT" dirty="0" err="1"/>
              <a:t>will</a:t>
            </a:r>
            <a:r>
              <a:rPr lang="it-IT" dirty="0"/>
              <a:t> vaccinate more</a:t>
            </a:r>
          </a:p>
          <a:p>
            <a:pPr lvl="1"/>
            <a:endParaRPr lang="it-IT" dirty="0"/>
          </a:p>
          <a:p>
            <a:pPr lvl="1"/>
            <a:endParaRPr lang="it-IT" dirty="0"/>
          </a:p>
          <a:p>
            <a:r>
              <a:rPr lang="it-IT" dirty="0"/>
              <a:t>It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statistics</a:t>
            </a:r>
            <a:r>
              <a:rPr lang="it-IT" dirty="0"/>
              <a:t> </a:t>
            </a:r>
            <a:r>
              <a:rPr lang="it-IT" dirty="0" err="1"/>
              <a:t>masked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ABM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18A21-5D88-58D7-AB8C-12C6A67A5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73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302995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0026-95D8-F5C2-2B4D-94AF1589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0155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accent5"/>
                </a:solidFill>
              </a:rPr>
              <a:t>Special: </a:t>
            </a:r>
            <a:r>
              <a:rPr lang="it-IT" dirty="0" err="1">
                <a:solidFill>
                  <a:schemeClr val="accent5"/>
                </a:solidFill>
              </a:rPr>
              <a:t>psychometrics</a:t>
            </a:r>
            <a:endParaRPr lang="it-IT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75673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CEE9B-1DE8-CE59-B9B4-8CD1CA41E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Impact of </a:t>
            </a:r>
            <a:r>
              <a:rPr lang="it-IT" dirty="0" err="1"/>
              <a:t>psychometrics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4474A-3817-306D-79B7-4CD3443CD6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Psychometric</a:t>
            </a:r>
            <a:r>
              <a:rPr lang="it-IT" dirty="0"/>
              <a:t> </a:t>
            </a:r>
            <a:r>
              <a:rPr lang="it-IT" dirty="0" err="1"/>
              <a:t>measurements</a:t>
            </a:r>
            <a:r>
              <a:rPr lang="it-IT" dirty="0"/>
              <a:t> are </a:t>
            </a:r>
            <a:r>
              <a:rPr lang="it-IT" dirty="0" err="1">
                <a:solidFill>
                  <a:schemeClr val="accent1"/>
                </a:solidFill>
              </a:rPr>
              <a:t>ordinal</a:t>
            </a:r>
            <a:endParaRPr lang="it-IT" dirty="0">
              <a:solidFill>
                <a:schemeClr val="accent1"/>
              </a:solidFill>
            </a:endParaRPr>
          </a:p>
          <a:p>
            <a:endParaRPr lang="it-IT" dirty="0"/>
          </a:p>
          <a:p>
            <a:r>
              <a:rPr lang="it-IT" dirty="0"/>
              <a:t>ABM suppose </a:t>
            </a:r>
            <a:r>
              <a:rPr lang="it-IT" dirty="0" err="1">
                <a:solidFill>
                  <a:schemeClr val="accent1"/>
                </a:solidFill>
              </a:rPr>
              <a:t>interval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59877-6FCC-9545-3E64-82A22EFD01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75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987305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9B3D5-85FE-C649-D79F-499FE6B87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 err="1"/>
              <a:t>Psychometric</a:t>
            </a:r>
            <a:r>
              <a:rPr lang="it-IT" dirty="0"/>
              <a:t> </a:t>
            </a:r>
            <a:r>
              <a:rPr lang="it-IT" dirty="0" err="1"/>
              <a:t>measurements</a:t>
            </a:r>
            <a:r>
              <a:rPr lang="it-IT" dirty="0"/>
              <a:t> are </a:t>
            </a:r>
            <a:r>
              <a:rPr lang="it-IT" dirty="0" err="1"/>
              <a:t>ordinal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B3DAD-9609-3DD8-723C-65629984D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76</a:t>
            </a:fld>
            <a:endParaRPr lang="it-IT" dirty="0"/>
          </a:p>
        </p:txBody>
      </p:sp>
      <p:pic>
        <p:nvPicPr>
          <p:cNvPr id="5122" name="Picture 2" descr="Ordinal data">
            <a:extLst>
              <a:ext uri="{FF2B5EF4-FFF2-40B4-BE49-F238E27FC236}">
                <a16:creationId xmlns:a16="http://schemas.microsoft.com/office/drawing/2014/main" id="{5254AA5F-B8BE-48E8-69AE-46D50D5F9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143125"/>
            <a:ext cx="6096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210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F7787-731F-4BA9-83EC-0ECC19248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How to use </a:t>
            </a:r>
            <a:r>
              <a:rPr lang="it-IT" dirty="0" err="1"/>
              <a:t>ordinal</a:t>
            </a:r>
            <a:r>
              <a:rPr lang="it-IT" dirty="0"/>
              <a:t> </a:t>
            </a:r>
            <a:r>
              <a:rPr lang="it-IT" dirty="0" err="1"/>
              <a:t>scales</a:t>
            </a:r>
            <a:r>
              <a:rPr lang="it-IT" dirty="0"/>
              <a:t> with </a:t>
            </a:r>
            <a:r>
              <a:rPr lang="it-IT" dirty="0" err="1"/>
              <a:t>interval</a:t>
            </a:r>
            <a:r>
              <a:rPr lang="it-IT" dirty="0"/>
              <a:t> models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E8B7B1-9E0E-13D2-358F-915B5F1AC10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334BDA-6B35-5B08-CA29-78FA30BE9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0076" y="1296081"/>
            <a:ext cx="3460248" cy="29696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944630-9448-E4F3-BB21-4F703282772F}"/>
                  </a:ext>
                </a:extLst>
              </p:cNvPr>
              <p:cNvSpPr txBox="1"/>
              <p:nvPr/>
            </p:nvSpPr>
            <p:spPr>
              <a:xfrm>
                <a:off x="2288640" y="2192112"/>
                <a:ext cx="217649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𝑠𝑖𝑚</m:t>
                          </m:r>
                        </m:sub>
                      </m:sSub>
                      <m:r>
                        <a:rPr lang="it-IT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it-IT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24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sub>
                      </m:sSub>
                      <m:r>
                        <a:rPr lang="it-IT" sz="24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7944630-9448-E4F3-BB21-4F70328277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8640" y="2192112"/>
                <a:ext cx="2176493" cy="369332"/>
              </a:xfrm>
              <a:prstGeom prst="rect">
                <a:avLst/>
              </a:prstGeom>
              <a:blipFill>
                <a:blip r:embed="rId3"/>
                <a:stretch>
                  <a:fillRect l="-2241" r="-4482" b="-35000"/>
                </a:stretch>
              </a:blipFill>
            </p:spPr>
            <p:txBody>
              <a:bodyPr/>
              <a:lstStyle/>
              <a:p>
                <a:r>
                  <a:rPr lang="de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027EEB1-88A5-2FCA-DFBE-C27186C8AC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1026" y="3154942"/>
            <a:ext cx="8483600" cy="4813955"/>
          </a:xfrm>
        </p:spPr>
        <p:txBody>
          <a:bodyPr/>
          <a:lstStyle/>
          <a:p>
            <a:r>
              <a:rPr lang="en-US" dirty="0"/>
              <a:t>h is unknown</a:t>
            </a:r>
          </a:p>
          <a:p>
            <a:pPr lvl="1"/>
            <a:r>
              <a:rPr lang="en-US" dirty="0"/>
              <a:t>But monotonic</a:t>
            </a:r>
          </a:p>
          <a:p>
            <a:pPr lvl="1"/>
            <a:endParaRPr lang="en-US" dirty="0"/>
          </a:p>
          <a:p>
            <a:r>
              <a:rPr lang="en-US" dirty="0"/>
              <a:t>You can test your model on different h functions</a:t>
            </a:r>
            <a:endParaRPr lang="de-C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9AA0BB-66A2-95E2-DB0D-777076E8A53F}"/>
              </a:ext>
            </a:extLst>
          </p:cNvPr>
          <p:cNvSpPr txBox="1"/>
          <p:nvPr/>
        </p:nvSpPr>
        <p:spPr>
          <a:xfrm>
            <a:off x="1951676" y="5822104"/>
            <a:ext cx="8483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Carpentras, D., &amp; Quayle, M. (2022). Propagation of measurement error in opinion dynamics models: The case of the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Deffuant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 model. </a:t>
            </a:r>
            <a:r>
              <a:rPr lang="en-US" sz="1400" i="1" dirty="0" err="1">
                <a:solidFill>
                  <a:srgbClr val="222222"/>
                </a:solidFill>
                <a:latin typeface="Arial" panose="020B0604020202020204" pitchFamily="34" charset="0"/>
              </a:rPr>
              <a:t>Physica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 A: Statistical Mechanics and its Applications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606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127993.</a:t>
            </a:r>
            <a:endParaRPr lang="it-IT" sz="1400" dirty="0"/>
          </a:p>
        </p:txBody>
      </p:sp>
    </p:spTree>
    <p:extLst>
      <p:ext uri="{BB962C8B-B14F-4D97-AF65-F5344CB8AC3E}">
        <p14:creationId xmlns:p14="http://schemas.microsoft.com/office/powerpoint/2010/main" val="17610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87FD4-DE3B-4238-9B45-F91E88635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976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it-IT" dirty="0" err="1"/>
              <a:t>Which</a:t>
            </a:r>
            <a:r>
              <a:rPr lang="it-IT" dirty="0"/>
              <a:t> one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Deffuant</a:t>
            </a:r>
            <a:r>
              <a:rPr lang="it-IT" dirty="0"/>
              <a:t> model?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59FDA-AA1F-4ED8-9847-CFBE3F64BA0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057153"/>
            <a:ext cx="10515600" cy="617138"/>
          </a:xfrm>
        </p:spPr>
        <p:txBody>
          <a:bodyPr/>
          <a:lstStyle/>
          <a:p>
            <a:pPr marL="0" indent="0">
              <a:spcAft>
                <a:spcPts val="1200"/>
              </a:spcAft>
              <a:buNone/>
            </a:pPr>
            <a:r>
              <a:rPr lang="en-US" dirty="0"/>
              <a:t>Eps=d=1, mu=0.5, </a:t>
            </a:r>
            <a:r>
              <a:rPr lang="en-US" dirty="0" err="1"/>
              <a:t>N_agents</a:t>
            </a:r>
            <a:r>
              <a:rPr lang="en-US" dirty="0"/>
              <a:t>=1000, </a:t>
            </a:r>
            <a:r>
              <a:rPr lang="en-US" dirty="0" err="1"/>
              <a:t>N_iterations</a:t>
            </a:r>
            <a:r>
              <a:rPr lang="en-US" dirty="0"/>
              <a:t> = 1000</a:t>
            </a:r>
            <a:endParaRPr lang="it-I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6EFEF-4934-402E-8C5B-0A9F92AF38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78</a:t>
            </a:fld>
            <a:endParaRPr lang="it-IT" dirty="0"/>
          </a:p>
        </p:txBody>
      </p:sp>
      <p:pic>
        <p:nvPicPr>
          <p:cNvPr id="7" name="deff_short_1_">
            <a:hlinkClick r:id="" action="ppaction://media"/>
            <a:extLst>
              <a:ext uri="{FF2B5EF4-FFF2-40B4-BE49-F238E27FC236}">
                <a16:creationId xmlns:a16="http://schemas.microsoft.com/office/drawing/2014/main" id="{500FD272-6ADF-39EF-C04E-296D3C341A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49991" y="1610003"/>
            <a:ext cx="3292475" cy="219392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8" name="deff_short_2">
            <a:hlinkClick r:id="" action="ppaction://media"/>
            <a:extLst>
              <a:ext uri="{FF2B5EF4-FFF2-40B4-BE49-F238E27FC236}">
                <a16:creationId xmlns:a16="http://schemas.microsoft.com/office/drawing/2014/main" id="{DD300961-BD14-5F07-5AD2-74A0E5D7905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14092" y="4155079"/>
            <a:ext cx="3292475" cy="219392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9" name="deff_short_3">
            <a:hlinkClick r:id="" action="ppaction://media"/>
            <a:extLst>
              <a:ext uri="{FF2B5EF4-FFF2-40B4-BE49-F238E27FC236}">
                <a16:creationId xmlns:a16="http://schemas.microsoft.com/office/drawing/2014/main" id="{F1CAD7DC-FBF2-A4EB-4F7E-6D0C589AA1D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149991" y="4105472"/>
            <a:ext cx="3292475" cy="219392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pic>
        <p:nvPicPr>
          <p:cNvPr id="10" name="deff_short_4">
            <a:hlinkClick r:id="" action="ppaction://media"/>
            <a:extLst>
              <a:ext uri="{FF2B5EF4-FFF2-40B4-BE49-F238E27FC236}">
                <a16:creationId xmlns:a16="http://schemas.microsoft.com/office/drawing/2014/main" id="{7C447EA6-01A8-77FA-B8B4-D11E603D0173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6714092" y="1662194"/>
            <a:ext cx="3292475" cy="2193925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0EB7A3-B21D-4376-FA28-0BD528CADD36}"/>
              </a:ext>
            </a:extLst>
          </p:cNvPr>
          <p:cNvSpPr txBox="1"/>
          <p:nvPr/>
        </p:nvSpPr>
        <p:spPr>
          <a:xfrm>
            <a:off x="1677881" y="3362128"/>
            <a:ext cx="4651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accent4"/>
                </a:solidFill>
              </a:rPr>
              <a:t>a)</a:t>
            </a:r>
            <a:endParaRPr lang="it-IT" dirty="0">
              <a:solidFill>
                <a:schemeClr val="accent4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285642-3484-FF6E-33AC-21D8DC21348C}"/>
              </a:ext>
            </a:extLst>
          </p:cNvPr>
          <p:cNvSpPr txBox="1"/>
          <p:nvPr/>
        </p:nvSpPr>
        <p:spPr>
          <a:xfrm>
            <a:off x="6248900" y="3421555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accent5"/>
                </a:solidFill>
              </a:rPr>
              <a:t>b)</a:t>
            </a:r>
            <a:endParaRPr lang="it-IT" dirty="0">
              <a:solidFill>
                <a:schemeClr val="accent5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B993DE-52BD-9343-CEAD-A65DDAAB6B8E}"/>
              </a:ext>
            </a:extLst>
          </p:cNvPr>
          <p:cNvSpPr txBox="1"/>
          <p:nvPr/>
        </p:nvSpPr>
        <p:spPr>
          <a:xfrm>
            <a:off x="1704035" y="5825784"/>
            <a:ext cx="4459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accent1"/>
                </a:solidFill>
              </a:rPr>
              <a:t>c)</a:t>
            </a:r>
            <a:endParaRPr lang="it-IT" dirty="0">
              <a:solidFill>
                <a:schemeClr val="accent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89C9D1-F809-82C8-272E-569607B76B11}"/>
              </a:ext>
            </a:extLst>
          </p:cNvPr>
          <p:cNvSpPr txBox="1"/>
          <p:nvPr/>
        </p:nvSpPr>
        <p:spPr>
          <a:xfrm>
            <a:off x="6266532" y="5825784"/>
            <a:ext cx="4828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solidFill>
                  <a:schemeClr val="bg2"/>
                </a:solidFill>
              </a:rPr>
              <a:t>d)</a:t>
            </a:r>
            <a:endParaRPr lang="it-IT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41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07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07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07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B8B7-C7E6-40DA-B4AC-CF95E087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</a:t>
            </a:r>
            <a:r>
              <a:rPr lang="it-IT" dirty="0" err="1"/>
              <a:t>perfect</a:t>
            </a:r>
            <a:r>
              <a:rPr lang="it-IT" dirty="0"/>
              <a:t> </a:t>
            </a:r>
            <a:r>
              <a:rPr lang="it-IT" dirty="0" err="1"/>
              <a:t>Deffuant</a:t>
            </a:r>
            <a:r>
              <a:rPr lang="it-IT" dirty="0"/>
              <a:t> dynamics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30D8A-A03D-B6EF-AE20-1ED9319DA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79</a:t>
            </a:fld>
            <a:endParaRPr lang="it-IT" dirty="0"/>
          </a:p>
        </p:txBody>
      </p:sp>
      <p:sp>
        <p:nvSpPr>
          <p:cNvPr id="5" name="AutoShape 2" descr="Figure">
            <a:extLst>
              <a:ext uri="{FF2B5EF4-FFF2-40B4-BE49-F238E27FC236}">
                <a16:creationId xmlns:a16="http://schemas.microsoft.com/office/drawing/2014/main" id="{2229FAC1-BF58-34F1-8A64-399C2CAB95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E7A14F-02B8-03B9-1F11-0A97B94C3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7" name="Content Placeholder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61013B8F-4D74-9887-CFBF-23F2F31EB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637" y="1432653"/>
            <a:ext cx="4882719" cy="5281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69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477B-38B2-6624-F68F-6DC9E92B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About me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2644F-E919-90A2-FD7B-DC82FF2A5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Background</a:t>
            </a:r>
          </a:p>
          <a:p>
            <a:pPr lvl="1"/>
            <a:r>
              <a:rPr lang="it-IT" dirty="0"/>
              <a:t>Quantum </a:t>
            </a:r>
            <a:r>
              <a:rPr lang="it-IT" dirty="0" err="1"/>
              <a:t>cryptography</a:t>
            </a:r>
            <a:endParaRPr lang="it-IT" dirty="0"/>
          </a:p>
          <a:p>
            <a:pPr lvl="1"/>
            <a:r>
              <a:rPr lang="it-IT" dirty="0" err="1"/>
              <a:t>Microfluidics</a:t>
            </a:r>
            <a:endParaRPr lang="it-IT" dirty="0"/>
          </a:p>
          <a:p>
            <a:pPr lvl="1"/>
            <a:r>
              <a:rPr lang="it-IT" dirty="0" err="1"/>
              <a:t>Photonics</a:t>
            </a:r>
            <a:endParaRPr lang="it-IT" dirty="0"/>
          </a:p>
          <a:p>
            <a:pPr lvl="1"/>
            <a:endParaRPr lang="it-IT" dirty="0"/>
          </a:p>
          <a:p>
            <a:pPr lvl="1"/>
            <a:r>
              <a:rPr lang="it-IT" dirty="0"/>
              <a:t>CSS</a:t>
            </a:r>
          </a:p>
          <a:p>
            <a:pPr lvl="1"/>
            <a:r>
              <a:rPr lang="it-IT" dirty="0" err="1"/>
              <a:t>Dep</a:t>
            </a:r>
            <a:r>
              <a:rPr lang="it-IT" dirty="0"/>
              <a:t> of </a:t>
            </a:r>
            <a:r>
              <a:rPr lang="it-IT" dirty="0" err="1"/>
              <a:t>psych</a:t>
            </a:r>
            <a:r>
              <a:rPr lang="it-IT" dirty="0"/>
              <a:t> - Limerick</a:t>
            </a:r>
          </a:p>
          <a:p>
            <a:pPr lvl="1"/>
            <a:r>
              <a:rPr lang="it-IT" dirty="0"/>
              <a:t>ETH Zurich</a:t>
            </a:r>
          </a:p>
          <a:p>
            <a:pPr lvl="1"/>
            <a:endParaRPr lang="it-IT" dirty="0"/>
          </a:p>
          <a:p>
            <a:pPr lvl="1"/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3EA2F-B405-9299-BC0B-1CC4572BD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8</a:t>
            </a:fld>
            <a:endParaRPr lang="it-IT" dirty="0"/>
          </a:p>
        </p:txBody>
      </p:sp>
      <p:pic>
        <p:nvPicPr>
          <p:cNvPr id="1026" name="Picture 2" descr="Laser - Wikipedia">
            <a:extLst>
              <a:ext uri="{FF2B5EF4-FFF2-40B4-BE49-F238E27FC236}">
                <a16:creationId xmlns:a16="http://schemas.microsoft.com/office/drawing/2014/main" id="{E46C57B9-78A8-9323-04C4-988C17E8A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255" y="976545"/>
            <a:ext cx="6040371" cy="4530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4C3FCF-785D-2E36-325F-18977E713EC0}"/>
              </a:ext>
            </a:extLst>
          </p:cNvPr>
          <p:cNvSpPr/>
          <p:nvPr/>
        </p:nvSpPr>
        <p:spPr>
          <a:xfrm>
            <a:off x="7600765" y="3022847"/>
            <a:ext cx="2645546" cy="130501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I </a:t>
            </a:r>
            <a:r>
              <a:rPr lang="it-IT" dirty="0" err="1">
                <a:solidFill>
                  <a:schemeClr val="tx1"/>
                </a:solidFill>
              </a:rPr>
              <a:t>will</a:t>
            </a:r>
            <a:r>
              <a:rPr lang="it-IT" dirty="0">
                <a:solidFill>
                  <a:schemeClr val="tx1"/>
                </a:solidFill>
              </a:rPr>
              <a:t> use «</a:t>
            </a:r>
            <a:r>
              <a:rPr lang="it-IT" dirty="0" err="1">
                <a:solidFill>
                  <a:schemeClr val="tx1"/>
                </a:solidFill>
              </a:rPr>
              <a:t>we</a:t>
            </a:r>
            <a:r>
              <a:rPr lang="it-IT" dirty="0">
                <a:solidFill>
                  <a:schemeClr val="tx1"/>
                </a:solidFill>
              </a:rPr>
              <a:t>» for </a:t>
            </a:r>
            <a:r>
              <a:rPr lang="it-IT" dirty="0" err="1">
                <a:solidFill>
                  <a:schemeClr val="tx1"/>
                </a:solidFill>
              </a:rPr>
              <a:t>any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communiy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48430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3C826B3-F9E7-4590-AF95-298C57C12E22}"/>
              </a:ext>
            </a:extLst>
          </p:cNvPr>
          <p:cNvSpPr/>
          <p:nvPr/>
        </p:nvSpPr>
        <p:spPr>
          <a:xfrm>
            <a:off x="1958302" y="2283189"/>
            <a:ext cx="2372994" cy="2298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Chips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52CEAF-0AAF-492D-947B-A946E45320AF}"/>
              </a:ext>
            </a:extLst>
          </p:cNvPr>
          <p:cNvSpPr/>
          <p:nvPr/>
        </p:nvSpPr>
        <p:spPr>
          <a:xfrm>
            <a:off x="5514145" y="1292542"/>
            <a:ext cx="1354248" cy="12872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Meas</a:t>
            </a:r>
            <a:r>
              <a:rPr lang="it-IT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2601F9-5C8A-432A-9A5D-2885D576D58C}"/>
              </a:ext>
            </a:extLst>
          </p:cNvPr>
          <p:cNvSpPr/>
          <p:nvPr/>
        </p:nvSpPr>
        <p:spPr>
          <a:xfrm>
            <a:off x="7717020" y="1292542"/>
            <a:ext cx="1354248" cy="12872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Dyn 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BC12B6-0C7E-42B7-AEB4-18E610A61D4D}"/>
              </a:ext>
            </a:extLst>
          </p:cNvPr>
          <p:cNvSpPr/>
          <p:nvPr/>
        </p:nvSpPr>
        <p:spPr>
          <a:xfrm>
            <a:off x="5437945" y="2785369"/>
            <a:ext cx="1354248" cy="12872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Meas</a:t>
            </a:r>
            <a:r>
              <a:rPr lang="it-IT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5CD501-A87F-40FC-8671-8339307B873F}"/>
              </a:ext>
            </a:extLst>
          </p:cNvPr>
          <p:cNvSpPr/>
          <p:nvPr/>
        </p:nvSpPr>
        <p:spPr>
          <a:xfrm>
            <a:off x="7640820" y="2785369"/>
            <a:ext cx="1354248" cy="12872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Dyn 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910B91-BC06-4BEB-98C6-E175229D947B}"/>
              </a:ext>
            </a:extLst>
          </p:cNvPr>
          <p:cNvSpPr/>
          <p:nvPr/>
        </p:nvSpPr>
        <p:spPr>
          <a:xfrm>
            <a:off x="5437945" y="4278196"/>
            <a:ext cx="1354248" cy="128726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Meas</a:t>
            </a:r>
            <a:r>
              <a:rPr lang="it-IT" dirty="0">
                <a:solidFill>
                  <a:schemeClr val="tx1"/>
                </a:solidFill>
              </a:rPr>
              <a:t> 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25E128-3DF9-407B-ADCA-EA9E73D05715}"/>
              </a:ext>
            </a:extLst>
          </p:cNvPr>
          <p:cNvSpPr/>
          <p:nvPr/>
        </p:nvSpPr>
        <p:spPr>
          <a:xfrm>
            <a:off x="7640820" y="4278196"/>
            <a:ext cx="1354248" cy="128726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Dyn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D9081-2F72-487C-8968-69275E96A01F}"/>
              </a:ext>
            </a:extLst>
          </p:cNvPr>
          <p:cNvSpPr txBox="1"/>
          <p:nvPr/>
        </p:nvSpPr>
        <p:spPr>
          <a:xfrm>
            <a:off x="5600626" y="601534"/>
            <a:ext cx="1181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Operative</a:t>
            </a:r>
          </a:p>
          <a:p>
            <a:r>
              <a:rPr lang="it-IT" dirty="0" err="1">
                <a:solidFill>
                  <a:schemeClr val="bg2"/>
                </a:solidFill>
              </a:rPr>
              <a:t>definitions</a:t>
            </a:r>
            <a:endParaRPr lang="it-IT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249F97-84D7-44D6-965B-3A0C5F84AB8D}"/>
              </a:ext>
            </a:extLst>
          </p:cNvPr>
          <p:cNvSpPr txBox="1"/>
          <p:nvPr/>
        </p:nvSpPr>
        <p:spPr>
          <a:xfrm>
            <a:off x="2604655" y="1771196"/>
            <a:ext cx="1112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B2A90-4C04-4AA6-88F1-9F8EE197BE51}"/>
              </a:ext>
            </a:extLst>
          </p:cNvPr>
          <p:cNvSpPr txBox="1"/>
          <p:nvPr/>
        </p:nvSpPr>
        <p:spPr>
          <a:xfrm>
            <a:off x="7989931" y="543428"/>
            <a:ext cx="808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Model</a:t>
            </a:r>
          </a:p>
          <a:p>
            <a:r>
              <a:rPr lang="it-IT" dirty="0">
                <a:solidFill>
                  <a:schemeClr val="bg2"/>
                </a:solidFill>
              </a:rPr>
              <a:t>/</a:t>
            </a:r>
            <a:r>
              <a:rPr lang="it-IT" dirty="0" err="1">
                <a:solidFill>
                  <a:schemeClr val="bg2"/>
                </a:solidFill>
              </a:rPr>
              <a:t>result</a:t>
            </a:r>
            <a:endParaRPr lang="it-IT" dirty="0">
              <a:solidFill>
                <a:schemeClr val="bg2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1F51EF-CAF7-4C04-862B-BA13FC88CF56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4331296" y="1936173"/>
            <a:ext cx="1182849" cy="14964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89C38-4483-42E2-945B-CAC8FC5EC53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 flipV="1">
            <a:off x="4331296" y="3429000"/>
            <a:ext cx="1106649" cy="36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CA78C9-5466-4603-88C7-00F5AE9C17C8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4331296" y="3432639"/>
            <a:ext cx="1106649" cy="1489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68C4BC-14FC-4353-96ED-9740CE5E91E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6868393" y="1936173"/>
            <a:ext cx="8486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F22B8A-BA6A-432B-A79E-A64CDE4D8AA6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6792193" y="4921827"/>
            <a:ext cx="8486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5269A4-BD70-4D6C-80ED-B02F30E7C5C5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6792193" y="3429000"/>
            <a:ext cx="8486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BE287C-39DA-40B3-B8D0-071F14F01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80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973662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63C826B3-F9E7-4590-AF95-298C57C12E22}"/>
              </a:ext>
            </a:extLst>
          </p:cNvPr>
          <p:cNvSpPr/>
          <p:nvPr/>
        </p:nvSpPr>
        <p:spPr>
          <a:xfrm>
            <a:off x="1958302" y="2283189"/>
            <a:ext cx="2372994" cy="2298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Chips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52CEAF-0AAF-492D-947B-A946E45320AF}"/>
              </a:ext>
            </a:extLst>
          </p:cNvPr>
          <p:cNvSpPr/>
          <p:nvPr/>
        </p:nvSpPr>
        <p:spPr>
          <a:xfrm>
            <a:off x="5514145" y="1292542"/>
            <a:ext cx="1354248" cy="12872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Meas</a:t>
            </a:r>
            <a:r>
              <a:rPr lang="it-IT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C2601F9-5C8A-432A-9A5D-2885D576D58C}"/>
              </a:ext>
            </a:extLst>
          </p:cNvPr>
          <p:cNvSpPr/>
          <p:nvPr/>
        </p:nvSpPr>
        <p:spPr>
          <a:xfrm>
            <a:off x="7717020" y="1292542"/>
            <a:ext cx="1354248" cy="12872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Dyn 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3BC12B6-0C7E-42B7-AEB4-18E610A61D4D}"/>
              </a:ext>
            </a:extLst>
          </p:cNvPr>
          <p:cNvSpPr/>
          <p:nvPr/>
        </p:nvSpPr>
        <p:spPr>
          <a:xfrm>
            <a:off x="5437945" y="2785369"/>
            <a:ext cx="1354248" cy="12872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Meas</a:t>
            </a:r>
            <a:r>
              <a:rPr lang="it-IT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35CD501-A87F-40FC-8671-8339307B873F}"/>
              </a:ext>
            </a:extLst>
          </p:cNvPr>
          <p:cNvSpPr/>
          <p:nvPr/>
        </p:nvSpPr>
        <p:spPr>
          <a:xfrm>
            <a:off x="7640820" y="2785369"/>
            <a:ext cx="1354248" cy="12872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Dyn 2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910B91-BC06-4BEB-98C6-E175229D947B}"/>
              </a:ext>
            </a:extLst>
          </p:cNvPr>
          <p:cNvSpPr/>
          <p:nvPr/>
        </p:nvSpPr>
        <p:spPr>
          <a:xfrm>
            <a:off x="5437945" y="4278196"/>
            <a:ext cx="1354248" cy="128726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Meas</a:t>
            </a:r>
            <a:r>
              <a:rPr lang="it-IT" dirty="0">
                <a:solidFill>
                  <a:schemeClr val="tx1"/>
                </a:solidFill>
              </a:rPr>
              <a:t> 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225E128-3DF9-407B-ADCA-EA9E73D05715}"/>
              </a:ext>
            </a:extLst>
          </p:cNvPr>
          <p:cNvSpPr/>
          <p:nvPr/>
        </p:nvSpPr>
        <p:spPr>
          <a:xfrm>
            <a:off x="7640820" y="4278196"/>
            <a:ext cx="1354248" cy="128726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Dyn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D9081-2F72-487C-8968-69275E96A01F}"/>
              </a:ext>
            </a:extLst>
          </p:cNvPr>
          <p:cNvSpPr txBox="1"/>
          <p:nvPr/>
        </p:nvSpPr>
        <p:spPr>
          <a:xfrm>
            <a:off x="5600626" y="601534"/>
            <a:ext cx="1181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Operative</a:t>
            </a:r>
          </a:p>
          <a:p>
            <a:r>
              <a:rPr lang="it-IT" dirty="0" err="1">
                <a:solidFill>
                  <a:schemeClr val="bg2"/>
                </a:solidFill>
              </a:rPr>
              <a:t>definitions</a:t>
            </a:r>
            <a:endParaRPr lang="it-IT" dirty="0">
              <a:solidFill>
                <a:schemeClr val="bg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249F97-84D7-44D6-965B-3A0C5F84AB8D}"/>
              </a:ext>
            </a:extLst>
          </p:cNvPr>
          <p:cNvSpPr txBox="1"/>
          <p:nvPr/>
        </p:nvSpPr>
        <p:spPr>
          <a:xfrm>
            <a:off x="2604655" y="1771196"/>
            <a:ext cx="1112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Definition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DB2A90-4C04-4AA6-88F1-9F8EE197BE51}"/>
              </a:ext>
            </a:extLst>
          </p:cNvPr>
          <p:cNvSpPr txBox="1"/>
          <p:nvPr/>
        </p:nvSpPr>
        <p:spPr>
          <a:xfrm>
            <a:off x="7989931" y="543428"/>
            <a:ext cx="8084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Model</a:t>
            </a:r>
          </a:p>
          <a:p>
            <a:r>
              <a:rPr lang="it-IT" dirty="0">
                <a:solidFill>
                  <a:schemeClr val="bg2"/>
                </a:solidFill>
              </a:rPr>
              <a:t>/</a:t>
            </a:r>
            <a:r>
              <a:rPr lang="it-IT" dirty="0" err="1">
                <a:solidFill>
                  <a:schemeClr val="bg2"/>
                </a:solidFill>
              </a:rPr>
              <a:t>result</a:t>
            </a:r>
            <a:endParaRPr lang="it-IT" dirty="0">
              <a:solidFill>
                <a:schemeClr val="bg2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71F51EF-CAF7-4C04-862B-BA13FC88CF56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4331296" y="1936173"/>
            <a:ext cx="1182849" cy="14964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89C38-4483-42E2-945B-CAC8FC5EC535}"/>
              </a:ext>
            </a:extLst>
          </p:cNvPr>
          <p:cNvCxnSpPr>
            <a:cxnSpLocks/>
            <a:stCxn id="4" idx="6"/>
            <a:endCxn id="7" idx="2"/>
          </p:cNvCxnSpPr>
          <p:nvPr/>
        </p:nvCxnSpPr>
        <p:spPr>
          <a:xfrm flipV="1">
            <a:off x="4331296" y="3429000"/>
            <a:ext cx="1106649" cy="36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0CA78C9-5466-4603-88C7-00F5AE9C17C8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>
            <a:off x="4331296" y="3432639"/>
            <a:ext cx="1106649" cy="1489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968C4BC-14FC-4353-96ED-9740CE5E91E1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6868393" y="1936173"/>
            <a:ext cx="8486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8F22B8A-BA6A-432B-A79E-A64CDE4D8AA6}"/>
              </a:ext>
            </a:extLst>
          </p:cNvPr>
          <p:cNvCxnSpPr>
            <a:cxnSpLocks/>
            <a:stCxn id="9" idx="6"/>
            <a:endCxn id="10" idx="2"/>
          </p:cNvCxnSpPr>
          <p:nvPr/>
        </p:nvCxnSpPr>
        <p:spPr>
          <a:xfrm>
            <a:off x="6792193" y="4921827"/>
            <a:ext cx="8486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C5269A4-BD70-4D6C-80ED-B02F30E7C5C5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6792193" y="3429000"/>
            <a:ext cx="848627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BE287C-39DA-40B3-B8D0-071F14F01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81</a:t>
            </a:fld>
            <a:endParaRPr lang="it-IT" dirty="0"/>
          </a:p>
        </p:txBody>
      </p:sp>
      <p:sp>
        <p:nvSpPr>
          <p:cNvPr id="18" name="Title 17">
            <a:extLst>
              <a:ext uri="{FF2B5EF4-FFF2-40B4-BE49-F238E27FC236}">
                <a16:creationId xmlns:a16="http://schemas.microsoft.com/office/drawing/2014/main" id="{41367029-5ED8-9F3D-1E9B-2DAFC380D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8778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DA827-182E-4328-8D41-67C48C94A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models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EAAB52-66E3-4A05-B198-6AAC3D360CC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it-IT" dirty="0"/>
              <a:t>3 models from </a:t>
            </a:r>
            <a:r>
              <a:rPr lang="it-IT" dirty="0" err="1"/>
              <a:t>Hegselmann</a:t>
            </a:r>
            <a:r>
              <a:rPr lang="it-IT" dirty="0"/>
              <a:t> &amp; Krause</a:t>
            </a:r>
            <a:endParaRPr lang="de-C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F732A1-F244-4C48-8788-17A16265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633" y="2688068"/>
            <a:ext cx="2953162" cy="2514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69FCBE-E40D-465E-97E2-ECF26EE44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095" y="2804466"/>
            <a:ext cx="5381717" cy="176508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642939-A506-4759-9028-8CFEAB9FC0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82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978800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536A6-DFDF-E49D-9CC2-8C73D654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Example</a:t>
            </a:r>
            <a:r>
              <a:rPr lang="it-IT" dirty="0"/>
              <a:t> of </a:t>
            </a:r>
            <a:r>
              <a:rPr lang="it-IT" dirty="0" err="1"/>
              <a:t>equivalence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E9503-30C0-4F00-7119-0408F68E32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12B96-134B-BEF4-BF0A-CF0E0860D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986" y="1454728"/>
            <a:ext cx="1916058" cy="15396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9E7D26-19A6-E557-DF6B-3C0B0A2B5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015" y="2600522"/>
            <a:ext cx="5422766" cy="27928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47E1F-649E-422C-A8FF-7FA094D0B7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83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623454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C64A-E5A1-4D80-904B-B0D6230A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Models </a:t>
            </a:r>
            <a:r>
              <a:rPr lang="it-IT" dirty="0" err="1"/>
              <a:t>equivalence</a:t>
            </a:r>
            <a:endParaRPr lang="it-IT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C696C1-6594-4EF7-8E91-39C5F98D984F}"/>
              </a:ext>
            </a:extLst>
          </p:cNvPr>
          <p:cNvSpPr/>
          <p:nvPr/>
        </p:nvSpPr>
        <p:spPr>
          <a:xfrm>
            <a:off x="6433350" y="2231373"/>
            <a:ext cx="1560991" cy="8130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Model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4E27186-40F7-4340-993F-F5C481677400}"/>
              </a:ext>
            </a:extLst>
          </p:cNvPr>
          <p:cNvSpPr/>
          <p:nvPr/>
        </p:nvSpPr>
        <p:spPr>
          <a:xfrm>
            <a:off x="4272748" y="2243777"/>
            <a:ext cx="1676400" cy="81304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Meas</a:t>
            </a:r>
            <a:r>
              <a:rPr lang="it-IT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FEB033-3E0D-4D7D-A711-B4471ED61CC9}"/>
              </a:ext>
            </a:extLst>
          </p:cNvPr>
          <p:cNvSpPr/>
          <p:nvPr/>
        </p:nvSpPr>
        <p:spPr>
          <a:xfrm>
            <a:off x="4272748" y="3429000"/>
            <a:ext cx="1676400" cy="81304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Meas</a:t>
            </a:r>
            <a:r>
              <a:rPr lang="it-IT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F0C7BB3-6DB6-4A5C-A2D6-6FEE9F983F85}"/>
              </a:ext>
            </a:extLst>
          </p:cNvPr>
          <p:cNvSpPr/>
          <p:nvPr/>
        </p:nvSpPr>
        <p:spPr>
          <a:xfrm>
            <a:off x="4272748" y="4549066"/>
            <a:ext cx="1676400" cy="81304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Meas</a:t>
            </a:r>
            <a:r>
              <a:rPr lang="it-IT" dirty="0">
                <a:solidFill>
                  <a:schemeClr val="tx1"/>
                </a:solidFill>
              </a:rPr>
              <a:t> 3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450130-E90E-4C63-BFEB-D05E75A674D6}"/>
              </a:ext>
            </a:extLst>
          </p:cNvPr>
          <p:cNvSpPr/>
          <p:nvPr/>
        </p:nvSpPr>
        <p:spPr>
          <a:xfrm>
            <a:off x="6433350" y="3429000"/>
            <a:ext cx="1560991" cy="8130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Model 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EBECE44-72B3-471C-9AA9-F89F1E6D92B0}"/>
              </a:ext>
            </a:extLst>
          </p:cNvPr>
          <p:cNvSpPr/>
          <p:nvPr/>
        </p:nvSpPr>
        <p:spPr>
          <a:xfrm>
            <a:off x="6433349" y="4566624"/>
            <a:ext cx="1560991" cy="8130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Model 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D92891D-C371-4890-B718-FD26F2F3E346}"/>
              </a:ext>
            </a:extLst>
          </p:cNvPr>
          <p:cNvSpPr/>
          <p:nvPr/>
        </p:nvSpPr>
        <p:spPr>
          <a:xfrm>
            <a:off x="8899493" y="3429000"/>
            <a:ext cx="1676400" cy="81304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Result</a:t>
            </a:r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068D0A-7D3E-45B3-B190-B6BFB85CCEFA}"/>
              </a:ext>
            </a:extLst>
          </p:cNvPr>
          <p:cNvCxnSpPr>
            <a:cxnSpLocks/>
            <a:stCxn id="5" idx="1"/>
            <a:endCxn id="6" idx="3"/>
          </p:cNvCxnSpPr>
          <p:nvPr/>
        </p:nvCxnSpPr>
        <p:spPr>
          <a:xfrm flipH="1">
            <a:off x="5949148" y="2637896"/>
            <a:ext cx="484202" cy="124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320A86-A9BD-497E-9A3E-2D3030D95BA0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>
            <a:off x="7994341" y="2637896"/>
            <a:ext cx="905152" cy="11976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0B6011-38BA-4C4C-85D6-8C0252CCCCA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994341" y="3835523"/>
            <a:ext cx="90515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4A62A5-3976-4C66-A61F-3C297F11787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7994340" y="3835523"/>
            <a:ext cx="905153" cy="113762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F487F0C-8F57-4603-8F5D-4882FEE7BA3F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5949148" y="3835523"/>
            <a:ext cx="4842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3C8705-FC78-45BE-8039-DAD16E8C8299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5949148" y="4955589"/>
            <a:ext cx="484201" cy="175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DDBBE47-4C61-4F11-8864-478D6AC48922}"/>
              </a:ext>
            </a:extLst>
          </p:cNvPr>
          <p:cNvSpPr/>
          <p:nvPr/>
        </p:nvSpPr>
        <p:spPr>
          <a:xfrm>
            <a:off x="1691196" y="3425264"/>
            <a:ext cx="1676400" cy="81304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Sim</a:t>
            </a:r>
            <a:r>
              <a:rPr lang="it-IT" dirty="0">
                <a:solidFill>
                  <a:schemeClr val="tx1"/>
                </a:solidFill>
              </a:rPr>
              <a:t> ground truth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00EA405-FED5-4161-9B01-E600472FB203}"/>
              </a:ext>
            </a:extLst>
          </p:cNvPr>
          <p:cNvCxnSpPr>
            <a:cxnSpLocks/>
            <a:stCxn id="6" idx="1"/>
            <a:endCxn id="28" idx="3"/>
          </p:cNvCxnSpPr>
          <p:nvPr/>
        </p:nvCxnSpPr>
        <p:spPr>
          <a:xfrm flipH="1">
            <a:off x="3367596" y="2650300"/>
            <a:ext cx="905152" cy="11814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1D430B-DA8D-4778-83A4-A7608DDC3AD0}"/>
              </a:ext>
            </a:extLst>
          </p:cNvPr>
          <p:cNvCxnSpPr>
            <a:cxnSpLocks/>
            <a:stCxn id="7" idx="1"/>
            <a:endCxn id="28" idx="3"/>
          </p:cNvCxnSpPr>
          <p:nvPr/>
        </p:nvCxnSpPr>
        <p:spPr>
          <a:xfrm flipH="1" flipV="1">
            <a:off x="3367596" y="3831787"/>
            <a:ext cx="905152" cy="37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2D02F50-BEC9-4284-A399-6B23F364E128}"/>
              </a:ext>
            </a:extLst>
          </p:cNvPr>
          <p:cNvCxnSpPr>
            <a:cxnSpLocks/>
            <a:stCxn id="8" idx="1"/>
            <a:endCxn id="28" idx="3"/>
          </p:cNvCxnSpPr>
          <p:nvPr/>
        </p:nvCxnSpPr>
        <p:spPr>
          <a:xfrm flipH="1" flipV="1">
            <a:off x="3367596" y="3831787"/>
            <a:ext cx="905152" cy="11238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1B231-7EFF-4FBD-8E7B-0C9C999DC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84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628282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0C64A-E5A1-4D80-904B-B0D6230A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look </a:t>
            </a:r>
            <a:r>
              <a:rPr lang="it-IT" dirty="0" err="1"/>
              <a:t>different</a:t>
            </a:r>
            <a:endParaRPr lang="it-IT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C696C1-6594-4EF7-8E91-39C5F98D984F}"/>
              </a:ext>
            </a:extLst>
          </p:cNvPr>
          <p:cNvSpPr/>
          <p:nvPr/>
        </p:nvSpPr>
        <p:spPr>
          <a:xfrm>
            <a:off x="6516949" y="2334170"/>
            <a:ext cx="1560991" cy="8130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Model 1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FEB033-3E0D-4D7D-A711-B4471ED61CC9}"/>
              </a:ext>
            </a:extLst>
          </p:cNvPr>
          <p:cNvSpPr/>
          <p:nvPr/>
        </p:nvSpPr>
        <p:spPr>
          <a:xfrm>
            <a:off x="3935396" y="3535532"/>
            <a:ext cx="1676400" cy="81304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Meas</a:t>
            </a:r>
            <a:r>
              <a:rPr lang="it-IT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450130-E90E-4C63-BFEB-D05E75A674D6}"/>
              </a:ext>
            </a:extLst>
          </p:cNvPr>
          <p:cNvSpPr/>
          <p:nvPr/>
        </p:nvSpPr>
        <p:spPr>
          <a:xfrm>
            <a:off x="6516949" y="3531797"/>
            <a:ext cx="1560991" cy="8130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Model 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EBECE44-72B3-471C-9AA9-F89F1E6D92B0}"/>
              </a:ext>
            </a:extLst>
          </p:cNvPr>
          <p:cNvSpPr/>
          <p:nvPr/>
        </p:nvSpPr>
        <p:spPr>
          <a:xfrm>
            <a:off x="6516948" y="4669421"/>
            <a:ext cx="1560991" cy="81304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Model 3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D92891D-C371-4890-B718-FD26F2F3E346}"/>
              </a:ext>
            </a:extLst>
          </p:cNvPr>
          <p:cNvSpPr/>
          <p:nvPr/>
        </p:nvSpPr>
        <p:spPr>
          <a:xfrm>
            <a:off x="8562140" y="2320098"/>
            <a:ext cx="1676400" cy="81304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Result</a:t>
            </a:r>
            <a:r>
              <a:rPr lang="it-IT" dirty="0">
                <a:solidFill>
                  <a:schemeClr val="tx1"/>
                </a:solidFill>
              </a:rPr>
              <a:t> 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DDBBE47-4C61-4F11-8864-478D6AC48922}"/>
              </a:ext>
            </a:extLst>
          </p:cNvPr>
          <p:cNvSpPr/>
          <p:nvPr/>
        </p:nvSpPr>
        <p:spPr>
          <a:xfrm>
            <a:off x="1353844" y="3531796"/>
            <a:ext cx="1676400" cy="813046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Sim</a:t>
            </a:r>
            <a:r>
              <a:rPr lang="it-IT" dirty="0">
                <a:solidFill>
                  <a:schemeClr val="tx1"/>
                </a:solidFill>
              </a:rPr>
              <a:t> ground truth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31D430B-DA8D-4778-83A4-A7608DDC3AD0}"/>
              </a:ext>
            </a:extLst>
          </p:cNvPr>
          <p:cNvCxnSpPr>
            <a:cxnSpLocks/>
            <a:stCxn id="7" idx="1"/>
            <a:endCxn id="28" idx="3"/>
          </p:cNvCxnSpPr>
          <p:nvPr/>
        </p:nvCxnSpPr>
        <p:spPr>
          <a:xfrm flipH="1" flipV="1">
            <a:off x="3030244" y="3938319"/>
            <a:ext cx="905152" cy="37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81B231-7EFF-4FBD-8E7B-0C9C999DCF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85</a:t>
            </a:fld>
            <a:endParaRPr lang="it-IT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93EBDCC-81F4-7273-A66A-27C9870325B3}"/>
              </a:ext>
            </a:extLst>
          </p:cNvPr>
          <p:cNvCxnSpPr>
            <a:cxnSpLocks/>
          </p:cNvCxnSpPr>
          <p:nvPr/>
        </p:nvCxnSpPr>
        <p:spPr>
          <a:xfrm flipH="1">
            <a:off x="5611796" y="2760695"/>
            <a:ext cx="905152" cy="118148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500CCB3-3D6F-09C9-139F-98C95628AFE0}"/>
              </a:ext>
            </a:extLst>
          </p:cNvPr>
          <p:cNvCxnSpPr>
            <a:cxnSpLocks/>
          </p:cNvCxnSpPr>
          <p:nvPr/>
        </p:nvCxnSpPr>
        <p:spPr>
          <a:xfrm flipH="1" flipV="1">
            <a:off x="5611796" y="3942182"/>
            <a:ext cx="905152" cy="37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2AA2311-D4EB-1224-4CA4-F70EEA97D362}"/>
              </a:ext>
            </a:extLst>
          </p:cNvPr>
          <p:cNvCxnSpPr>
            <a:cxnSpLocks/>
          </p:cNvCxnSpPr>
          <p:nvPr/>
        </p:nvCxnSpPr>
        <p:spPr>
          <a:xfrm flipH="1" flipV="1">
            <a:off x="5611796" y="3942182"/>
            <a:ext cx="905152" cy="112380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21BD17-3C85-F27E-405C-AD123AE5E82E}"/>
              </a:ext>
            </a:extLst>
          </p:cNvPr>
          <p:cNvCxnSpPr>
            <a:cxnSpLocks/>
          </p:cNvCxnSpPr>
          <p:nvPr/>
        </p:nvCxnSpPr>
        <p:spPr>
          <a:xfrm flipH="1">
            <a:off x="8077939" y="2734491"/>
            <a:ext cx="484202" cy="1240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BF2ECB-119C-6801-8E74-07C845EBFD46}"/>
              </a:ext>
            </a:extLst>
          </p:cNvPr>
          <p:cNvCxnSpPr>
            <a:cxnSpLocks/>
          </p:cNvCxnSpPr>
          <p:nvPr/>
        </p:nvCxnSpPr>
        <p:spPr>
          <a:xfrm>
            <a:off x="8077939" y="3932118"/>
            <a:ext cx="48420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50A7D3F-F585-5B2C-C316-FE5CC3401D91}"/>
              </a:ext>
            </a:extLst>
          </p:cNvPr>
          <p:cNvCxnSpPr>
            <a:cxnSpLocks/>
          </p:cNvCxnSpPr>
          <p:nvPr/>
        </p:nvCxnSpPr>
        <p:spPr>
          <a:xfrm>
            <a:off x="8077939" y="5052184"/>
            <a:ext cx="484201" cy="175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FA9FF8F-5926-722E-4E46-9606DBFF6806}"/>
              </a:ext>
            </a:extLst>
          </p:cNvPr>
          <p:cNvSpPr/>
          <p:nvPr/>
        </p:nvSpPr>
        <p:spPr>
          <a:xfrm>
            <a:off x="8573605" y="3509922"/>
            <a:ext cx="1676400" cy="81304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Result</a:t>
            </a:r>
            <a:r>
              <a:rPr lang="it-IT" dirty="0">
                <a:solidFill>
                  <a:schemeClr val="tx1"/>
                </a:solidFill>
              </a:rPr>
              <a:t> 2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D6E0DB18-D9CB-4612-3A0C-B077FB056232}"/>
              </a:ext>
            </a:extLst>
          </p:cNvPr>
          <p:cNvSpPr/>
          <p:nvPr/>
        </p:nvSpPr>
        <p:spPr>
          <a:xfrm>
            <a:off x="8566208" y="4610616"/>
            <a:ext cx="1676400" cy="81304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Result</a:t>
            </a:r>
            <a:r>
              <a:rPr lang="it-IT" dirty="0">
                <a:solidFill>
                  <a:schemeClr val="tx1"/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3606316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AFE1E-2357-43F5-9671-633CB26CD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Models </a:t>
            </a:r>
            <a:r>
              <a:rPr lang="it-IT" dirty="0" err="1"/>
              <a:t>equivalence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05FD0-83CF-D206-F7D0-AE9DEEC69A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5975D6-59CF-8570-2E17-F9185992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602" y="1552072"/>
            <a:ext cx="4250796" cy="446693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212749CB-0461-5AB1-2454-814D08A8CE5E}"/>
              </a:ext>
            </a:extLst>
          </p:cNvPr>
          <p:cNvSpPr/>
          <p:nvPr/>
        </p:nvSpPr>
        <p:spPr>
          <a:xfrm rot="2182770">
            <a:off x="7928435" y="3026271"/>
            <a:ext cx="585926" cy="88776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EE37EC-4389-4A2E-92CE-A6848176D8CD}"/>
              </a:ext>
            </a:extLst>
          </p:cNvPr>
          <p:cNvSpPr txBox="1"/>
          <p:nvPr/>
        </p:nvSpPr>
        <p:spPr>
          <a:xfrm>
            <a:off x="1433592" y="6019010"/>
            <a:ext cx="95934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Carpentras, D., </a:t>
            </a:r>
            <a:r>
              <a:rPr lang="en-US" sz="14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Dinkelberg</a:t>
            </a:r>
            <a:r>
              <a:rPr lang="en-US" sz="14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A., &amp; Quayle, M. (2020). A new degree of freedom for opinion dynamics models: the arbitrariness of scales. </a:t>
            </a:r>
            <a:r>
              <a:rPr lang="en-US" sz="1400" b="0" i="1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sz="1400" b="0" i="1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preprint arXiv:2010.04788</a:t>
            </a:r>
            <a:r>
              <a:rPr lang="en-US" sz="14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.</a:t>
            </a:r>
            <a:endParaRPr lang="de-CH" sz="1400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B44A2-31FB-4AF9-94A3-58D7CB5F2F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86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281198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240BEE-D009-0040-FA29-DA9A968FA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Naive</a:t>
            </a:r>
            <a:r>
              <a:rPr lang="it-IT" dirty="0"/>
              <a:t> use of models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EBCC225-9967-AC83-A3C7-5381CE276E9A}"/>
              </a:ext>
            </a:extLst>
          </p:cNvPr>
          <p:cNvSpPr/>
          <p:nvPr/>
        </p:nvSpPr>
        <p:spPr>
          <a:xfrm>
            <a:off x="2540070" y="2890662"/>
            <a:ext cx="1628745" cy="11091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(</a:t>
            </a:r>
            <a:r>
              <a:rPr lang="it-IT" dirty="0" err="1">
                <a:solidFill>
                  <a:schemeClr val="tx1"/>
                </a:solidFill>
              </a:rPr>
              <a:t>real</a:t>
            </a:r>
            <a:r>
              <a:rPr lang="it-IT" dirty="0">
                <a:solidFill>
                  <a:schemeClr val="tx1"/>
                </a:solidFill>
              </a:rPr>
              <a:t> world)</a:t>
            </a:r>
          </a:p>
          <a:p>
            <a:pPr algn="ctr"/>
            <a:r>
              <a:rPr lang="it-IT" dirty="0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948033-9A73-98FA-94A6-E1AC2A565FED}"/>
              </a:ext>
            </a:extLst>
          </p:cNvPr>
          <p:cNvSpPr/>
          <p:nvPr/>
        </p:nvSpPr>
        <p:spPr>
          <a:xfrm>
            <a:off x="7625254" y="2874437"/>
            <a:ext cx="1628745" cy="110912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Predictions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0689BCD-DE8E-48BE-A3ED-C85E9359A193}"/>
              </a:ext>
            </a:extLst>
          </p:cNvPr>
          <p:cNvSpPr/>
          <p:nvPr/>
        </p:nvSpPr>
        <p:spPr>
          <a:xfrm>
            <a:off x="4387759" y="3232123"/>
            <a:ext cx="3068665" cy="42620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0F6BC4-53D0-3390-F677-998F193C0F6B}"/>
              </a:ext>
            </a:extLst>
          </p:cNvPr>
          <p:cNvSpPr/>
          <p:nvPr/>
        </p:nvSpPr>
        <p:spPr>
          <a:xfrm>
            <a:off x="5107720" y="2874437"/>
            <a:ext cx="1628745" cy="110912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4E6F89-B7B1-457B-BD89-9B29ACF00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87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804524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79C6-4158-4F44-B141-8BB9C2D4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More in </a:t>
            </a:r>
            <a:r>
              <a:rPr lang="it-IT" dirty="0" err="1"/>
              <a:t>depth</a:t>
            </a:r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F7AFEBC-57FC-439C-A65A-B375E6A31E02}"/>
              </a:ext>
            </a:extLst>
          </p:cNvPr>
          <p:cNvSpPr/>
          <p:nvPr/>
        </p:nvSpPr>
        <p:spPr>
          <a:xfrm>
            <a:off x="1937520" y="3132385"/>
            <a:ext cx="2372994" cy="22988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Population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767C8A-F805-4F99-B9A2-388298AE08AD}"/>
              </a:ext>
            </a:extLst>
          </p:cNvPr>
          <p:cNvSpPr/>
          <p:nvPr/>
        </p:nvSpPr>
        <p:spPr>
          <a:xfrm>
            <a:off x="5493363" y="2141738"/>
            <a:ext cx="1354248" cy="12872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Scale 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9F110B4-6F67-43E8-9DB5-8CE5E8238AB1}"/>
              </a:ext>
            </a:extLst>
          </p:cNvPr>
          <p:cNvSpPr/>
          <p:nvPr/>
        </p:nvSpPr>
        <p:spPr>
          <a:xfrm>
            <a:off x="5417163" y="3634565"/>
            <a:ext cx="1354248" cy="12872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Scale 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E87B81-46C7-4EAE-8BD2-9B7235D404BB}"/>
              </a:ext>
            </a:extLst>
          </p:cNvPr>
          <p:cNvSpPr/>
          <p:nvPr/>
        </p:nvSpPr>
        <p:spPr>
          <a:xfrm>
            <a:off x="5417163" y="5127392"/>
            <a:ext cx="1354248" cy="128726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Scale 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A8EAC4A-CA3A-4589-9112-1F2425B42A7D}"/>
              </a:ext>
            </a:extLst>
          </p:cNvPr>
          <p:cNvSpPr txBox="1"/>
          <p:nvPr/>
        </p:nvSpPr>
        <p:spPr>
          <a:xfrm>
            <a:off x="5579844" y="1450730"/>
            <a:ext cx="1133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 err="1">
                <a:solidFill>
                  <a:schemeClr val="bg2"/>
                </a:solidFill>
              </a:rPr>
              <a:t>Measured</a:t>
            </a:r>
            <a:endParaRPr lang="it-IT" dirty="0">
              <a:solidFill>
                <a:schemeClr val="bg2"/>
              </a:solidFill>
            </a:endParaRPr>
          </a:p>
          <a:p>
            <a:pPr algn="ctr"/>
            <a:r>
              <a:rPr lang="it-IT" dirty="0">
                <a:solidFill>
                  <a:schemeClr val="bg2"/>
                </a:solidFill>
              </a:rPr>
              <a:t>data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5DAF764-5AAE-4E3D-BDAC-EAC9C46D4BFB}"/>
              </a:ext>
            </a:extLst>
          </p:cNvPr>
          <p:cNvCxnSpPr>
            <a:stCxn id="14" idx="6"/>
            <a:endCxn id="16" idx="2"/>
          </p:cNvCxnSpPr>
          <p:nvPr/>
        </p:nvCxnSpPr>
        <p:spPr>
          <a:xfrm flipV="1">
            <a:off x="4310514" y="2785369"/>
            <a:ext cx="1182849" cy="14964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710950-B4DC-4918-998B-E9CCAA84AC5E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 flipV="1">
            <a:off x="4310514" y="4278196"/>
            <a:ext cx="1106649" cy="363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BF14F9D-0ADB-424F-9EBB-47014ECFB0FE}"/>
              </a:ext>
            </a:extLst>
          </p:cNvPr>
          <p:cNvCxnSpPr>
            <a:cxnSpLocks/>
            <a:stCxn id="14" idx="6"/>
            <a:endCxn id="22" idx="2"/>
          </p:cNvCxnSpPr>
          <p:nvPr/>
        </p:nvCxnSpPr>
        <p:spPr>
          <a:xfrm>
            <a:off x="4310514" y="4281835"/>
            <a:ext cx="1106649" cy="14891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70A495-9744-4EA2-9D94-1AF74F96CDBD}"/>
              </a:ext>
            </a:extLst>
          </p:cNvPr>
          <p:cNvCxnSpPr>
            <a:cxnSpLocks/>
            <a:stCxn id="16" idx="6"/>
            <a:endCxn id="17" idx="1"/>
          </p:cNvCxnSpPr>
          <p:nvPr/>
        </p:nvCxnSpPr>
        <p:spPr>
          <a:xfrm>
            <a:off x="6847611" y="2785369"/>
            <a:ext cx="2568669" cy="149837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55D78FB-5ECB-4105-8011-C94AB7B20D07}"/>
              </a:ext>
            </a:extLst>
          </p:cNvPr>
          <p:cNvCxnSpPr>
            <a:cxnSpLocks/>
            <a:stCxn id="22" idx="6"/>
            <a:endCxn id="17" idx="1"/>
          </p:cNvCxnSpPr>
          <p:nvPr/>
        </p:nvCxnSpPr>
        <p:spPr>
          <a:xfrm flipV="1">
            <a:off x="6771411" y="4283742"/>
            <a:ext cx="2644869" cy="148728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465228D-3F39-488C-88EC-29E2C18551A4}"/>
              </a:ext>
            </a:extLst>
          </p:cNvPr>
          <p:cNvCxnSpPr>
            <a:cxnSpLocks/>
            <a:stCxn id="19" idx="6"/>
            <a:endCxn id="17" idx="1"/>
          </p:cNvCxnSpPr>
          <p:nvPr/>
        </p:nvCxnSpPr>
        <p:spPr>
          <a:xfrm>
            <a:off x="6771411" y="4278196"/>
            <a:ext cx="2644869" cy="554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C5297D0-3E35-4C1E-905C-8829E0D64C1D}"/>
              </a:ext>
            </a:extLst>
          </p:cNvPr>
          <p:cNvSpPr/>
          <p:nvPr/>
        </p:nvSpPr>
        <p:spPr>
          <a:xfrm>
            <a:off x="9416280" y="3877219"/>
            <a:ext cx="1676400" cy="813046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Prediction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2299B3C-7EE0-461A-B404-BD0EC106EC5D}"/>
              </a:ext>
            </a:extLst>
          </p:cNvPr>
          <p:cNvSpPr/>
          <p:nvPr/>
        </p:nvSpPr>
        <p:spPr>
          <a:xfrm>
            <a:off x="7515255" y="2097061"/>
            <a:ext cx="1238888" cy="412397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DAFC25-3D32-4C0F-860D-48AE3CBF97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88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397670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F20FA-76F2-A0D4-5AF5-E53355D4B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In formula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989FE-992B-6D1F-30E2-E2BF33EAA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65" y="3429000"/>
            <a:ext cx="10515600" cy="4351338"/>
          </a:xfrm>
        </p:spPr>
        <p:txBody>
          <a:bodyPr/>
          <a:lstStyle/>
          <a:p>
            <a:r>
              <a:rPr lang="it-IT" sz="2400" dirty="0"/>
              <a:t>R = Reality</a:t>
            </a:r>
          </a:p>
          <a:p>
            <a:r>
              <a:rPr lang="it-IT" sz="2400" dirty="0"/>
              <a:t>S = </a:t>
            </a:r>
            <a:r>
              <a:rPr lang="it-IT" sz="2400" dirty="0" err="1"/>
              <a:t>Measurement</a:t>
            </a:r>
            <a:r>
              <a:rPr lang="it-IT" sz="2400" dirty="0"/>
              <a:t> </a:t>
            </a:r>
            <a:r>
              <a:rPr lang="it-IT" sz="2400" dirty="0" err="1"/>
              <a:t>function</a:t>
            </a:r>
            <a:r>
              <a:rPr lang="it-IT" sz="2400" dirty="0"/>
              <a:t> (casting reality </a:t>
            </a:r>
            <a:r>
              <a:rPr lang="it-IT" sz="2400" dirty="0" err="1"/>
              <a:t>into</a:t>
            </a:r>
            <a:r>
              <a:rPr lang="it-IT" sz="2400" dirty="0"/>
              <a:t> a set of </a:t>
            </a:r>
            <a:r>
              <a:rPr lang="it-IT" sz="2400" dirty="0" err="1"/>
              <a:t>numbers</a:t>
            </a:r>
            <a:r>
              <a:rPr lang="it-IT" sz="2400" dirty="0"/>
              <a:t>)</a:t>
            </a:r>
          </a:p>
          <a:p>
            <a:r>
              <a:rPr lang="it-IT" sz="2400" dirty="0"/>
              <a:t>M = model</a:t>
            </a:r>
          </a:p>
          <a:p>
            <a:endParaRPr lang="it-IT" dirty="0"/>
          </a:p>
          <a:p>
            <a:r>
              <a:rPr lang="it-IT" dirty="0">
                <a:solidFill>
                  <a:schemeClr val="accent4"/>
                </a:solidFill>
              </a:rPr>
              <a:t>It </a:t>
            </a:r>
            <a:r>
              <a:rPr lang="it-IT" dirty="0" err="1">
                <a:solidFill>
                  <a:schemeClr val="accent4"/>
                </a:solidFill>
              </a:rPr>
              <a:t>will</a:t>
            </a:r>
            <a:r>
              <a:rPr lang="it-IT" dirty="0">
                <a:solidFill>
                  <a:schemeClr val="accent4"/>
                </a:solidFill>
              </a:rPr>
              <a:t> </a:t>
            </a:r>
            <a:r>
              <a:rPr lang="it-IT" dirty="0" err="1">
                <a:solidFill>
                  <a:schemeClr val="accent4"/>
                </a:solidFill>
              </a:rPr>
              <a:t>hold</a:t>
            </a:r>
            <a:r>
              <a:rPr lang="it-IT" dirty="0">
                <a:solidFill>
                  <a:schemeClr val="accent4"/>
                </a:solidFill>
              </a:rPr>
              <a:t> </a:t>
            </a:r>
            <a:r>
              <a:rPr lang="it-IT" dirty="0" err="1">
                <a:solidFill>
                  <a:schemeClr val="accent4"/>
                </a:solidFill>
              </a:rPr>
              <a:t>only</a:t>
            </a:r>
            <a:r>
              <a:rPr lang="it-IT" dirty="0">
                <a:solidFill>
                  <a:schemeClr val="accent4"/>
                </a:solidFill>
              </a:rPr>
              <a:t> </a:t>
            </a:r>
            <a:r>
              <a:rPr lang="it-IT" dirty="0" err="1">
                <a:solidFill>
                  <a:schemeClr val="accent4"/>
                </a:solidFill>
              </a:rPr>
              <a:t>if</a:t>
            </a:r>
            <a:r>
              <a:rPr lang="it-IT" dirty="0">
                <a:solidFill>
                  <a:schemeClr val="accent4"/>
                </a:solidFill>
              </a:rPr>
              <a:t> S1=S2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F4D1A2-1ADA-4552-4BE1-1EAA2CF8E81F}"/>
                  </a:ext>
                </a:extLst>
              </p:cNvPr>
              <p:cNvSpPr txBox="1"/>
              <p:nvPr/>
            </p:nvSpPr>
            <p:spPr>
              <a:xfrm>
                <a:off x="3048740" y="1825625"/>
                <a:ext cx="6094520" cy="787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it-IT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it-IT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4000" b="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d>
                        </m:e>
                      </m:d>
                      <m:r>
                        <a:rPr lang="it-IT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it-IT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it-IT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4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  <m:r>
                        <a:rPr lang="it-IT" sz="40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40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9F4D1A2-1ADA-4552-4BE1-1EAA2CF8E8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740" y="1825625"/>
                <a:ext cx="6094520" cy="7871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BAF1F-49D4-4B29-97EB-6881B0AD2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89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9871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1477B-38B2-6624-F68F-6DC9E92B9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About me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2644F-E919-90A2-FD7B-DC82FF2A5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 err="1"/>
              <a:t>Now</a:t>
            </a:r>
            <a:endParaRPr lang="it-IT" dirty="0"/>
          </a:p>
          <a:p>
            <a:pPr lvl="1"/>
            <a:r>
              <a:rPr lang="it-IT" dirty="0" err="1"/>
              <a:t>Teaching</a:t>
            </a:r>
            <a:r>
              <a:rPr lang="it-IT" dirty="0"/>
              <a:t> ABM</a:t>
            </a:r>
          </a:p>
          <a:p>
            <a:pPr lvl="1"/>
            <a:r>
              <a:rPr lang="it-IT" dirty="0" err="1"/>
              <a:t>Eropean</a:t>
            </a:r>
            <a:r>
              <a:rPr lang="it-IT" dirty="0"/>
              <a:t> social </a:t>
            </a:r>
            <a:r>
              <a:rPr lang="it-IT" dirty="0" err="1"/>
              <a:t>simulation</a:t>
            </a:r>
            <a:r>
              <a:rPr lang="it-IT" dirty="0"/>
              <a:t> </a:t>
            </a:r>
            <a:r>
              <a:rPr lang="it-IT" dirty="0" err="1"/>
              <a:t>association</a:t>
            </a:r>
            <a:endParaRPr lang="it-IT" dirty="0"/>
          </a:p>
          <a:p>
            <a:pPr lvl="2"/>
            <a:r>
              <a:rPr lang="it-IT" dirty="0" err="1"/>
              <a:t>Essa@work</a:t>
            </a:r>
            <a:endParaRPr lang="it-IT" dirty="0"/>
          </a:p>
          <a:p>
            <a:pPr lvl="2"/>
            <a:r>
              <a:rPr lang="it-IT" dirty="0"/>
              <a:t>Coordinator of SIG </a:t>
            </a:r>
            <a:r>
              <a:rPr lang="it-IT" dirty="0" err="1"/>
              <a:t>Experimental</a:t>
            </a:r>
            <a:r>
              <a:rPr lang="it-IT" dirty="0"/>
              <a:t>-ABM</a:t>
            </a:r>
          </a:p>
          <a:p>
            <a:pPr lvl="1"/>
            <a:endParaRPr lang="it-IT" dirty="0"/>
          </a:p>
          <a:p>
            <a:r>
              <a:rPr lang="it-IT" dirty="0"/>
              <a:t>Applications</a:t>
            </a:r>
          </a:p>
          <a:p>
            <a:pPr lvl="1"/>
            <a:r>
              <a:rPr lang="it-IT" dirty="0"/>
              <a:t>Opinion dynamics - </a:t>
            </a:r>
            <a:r>
              <a:rPr lang="it-IT" dirty="0" err="1"/>
              <a:t>Vaccination</a:t>
            </a:r>
            <a:endParaRPr lang="it-IT" dirty="0"/>
          </a:p>
          <a:p>
            <a:pPr lvl="1"/>
            <a:r>
              <a:rPr lang="it-IT" dirty="0" err="1"/>
              <a:t>Belief</a:t>
            </a:r>
            <a:r>
              <a:rPr lang="it-IT" dirty="0"/>
              <a:t> network</a:t>
            </a:r>
          </a:p>
          <a:p>
            <a:pPr lvl="1"/>
            <a:r>
              <a:rPr lang="it-IT" dirty="0"/>
              <a:t>Digital Democracy</a:t>
            </a:r>
          </a:p>
          <a:p>
            <a:pPr lvl="1"/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03EA2F-B405-9299-BC0B-1CC4572BD3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607231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B79C6-4158-4F44-B141-8BB9C2D47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Predictions</a:t>
            </a:r>
            <a:endParaRPr lang="it-IT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C0CAD0B-1015-4B24-9954-4801C4680F5E}"/>
              </a:ext>
            </a:extLst>
          </p:cNvPr>
          <p:cNvSpPr/>
          <p:nvPr/>
        </p:nvSpPr>
        <p:spPr>
          <a:xfrm>
            <a:off x="3549218" y="2615954"/>
            <a:ext cx="1676400" cy="81304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Scale 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483784-E431-4E36-91A7-DC905851779A}"/>
              </a:ext>
            </a:extLst>
          </p:cNvPr>
          <p:cNvSpPr/>
          <p:nvPr/>
        </p:nvSpPr>
        <p:spPr>
          <a:xfrm>
            <a:off x="3549218" y="3801177"/>
            <a:ext cx="1676400" cy="813046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Scale 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7DC834E-E23E-4357-9726-C9F267BF7F0C}"/>
              </a:ext>
            </a:extLst>
          </p:cNvPr>
          <p:cNvSpPr/>
          <p:nvPr/>
        </p:nvSpPr>
        <p:spPr>
          <a:xfrm>
            <a:off x="9915987" y="2615954"/>
            <a:ext cx="1676400" cy="81304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Trust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BF90649-FA5B-42BD-850D-49711CF74674}"/>
              </a:ext>
            </a:extLst>
          </p:cNvPr>
          <p:cNvSpPr/>
          <p:nvPr/>
        </p:nvSpPr>
        <p:spPr>
          <a:xfrm>
            <a:off x="9915987" y="3801177"/>
            <a:ext cx="1676400" cy="813046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Distrust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4FFE607-4803-415D-AA21-7778597DB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615954"/>
            <a:ext cx="2370338" cy="1708534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6321160-D6EA-405B-B877-29990074B07D}"/>
              </a:ext>
            </a:extLst>
          </p:cNvPr>
          <p:cNvCxnSpPr>
            <a:cxnSpLocks/>
            <a:stCxn id="12" idx="3"/>
            <a:endCxn id="5" idx="1"/>
          </p:cNvCxnSpPr>
          <p:nvPr/>
        </p:nvCxnSpPr>
        <p:spPr>
          <a:xfrm flipV="1">
            <a:off x="2827538" y="3022477"/>
            <a:ext cx="721680" cy="447744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8442253-2752-495F-832B-9DE765B70487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5225618" y="3022477"/>
            <a:ext cx="469036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057A4F-C556-41B6-92A8-67916080A093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>
            <a:off x="2827538" y="3470221"/>
            <a:ext cx="721680" cy="73747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A10B925-C9FD-4B35-9137-CA390FAABC1A}"/>
              </a:ext>
            </a:extLst>
          </p:cNvPr>
          <p:cNvCxnSpPr>
            <a:cxnSpLocks/>
            <a:stCxn id="9" idx="1"/>
            <a:endCxn id="6" idx="3"/>
          </p:cNvCxnSpPr>
          <p:nvPr/>
        </p:nvCxnSpPr>
        <p:spPr>
          <a:xfrm flipH="1">
            <a:off x="5225618" y="4207700"/>
            <a:ext cx="469036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86E166B-6C32-496B-8D86-2B328F4D2F27}"/>
              </a:ext>
            </a:extLst>
          </p:cNvPr>
          <p:cNvSpPr/>
          <p:nvPr/>
        </p:nvSpPr>
        <p:spPr>
          <a:xfrm>
            <a:off x="6171460" y="2744735"/>
            <a:ext cx="2956264" cy="177553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2E99A9-C8FF-4B90-BAE2-DE307333AF0E}"/>
              </a:ext>
            </a:extLst>
          </p:cNvPr>
          <p:cNvSpPr txBox="1"/>
          <p:nvPr/>
        </p:nvSpPr>
        <p:spPr>
          <a:xfrm>
            <a:off x="3605494" y="2100056"/>
            <a:ext cx="16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Trust in science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E2F9C2-106E-43A9-82AA-8946598EC88D}"/>
              </a:ext>
            </a:extLst>
          </p:cNvPr>
          <p:cNvSpPr txBox="1"/>
          <p:nvPr/>
        </p:nvSpPr>
        <p:spPr>
          <a:xfrm>
            <a:off x="6820679" y="2159781"/>
            <a:ext cx="165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2"/>
                </a:solidFill>
              </a:rPr>
              <a:t>Deffuant model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342C51-46AF-4859-983F-FC4FDD503787}"/>
              </a:ext>
            </a:extLst>
          </p:cNvPr>
          <p:cNvSpPr txBox="1"/>
          <p:nvPr/>
        </p:nvSpPr>
        <p:spPr>
          <a:xfrm>
            <a:off x="1139126" y="5799445"/>
            <a:ext cx="10748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Carpentras, D., &amp; Quayle, M. (2022). Propagation of measurement error in opinion dynamics models: The case of the </a:t>
            </a:r>
            <a:r>
              <a:rPr lang="en-US" sz="1400" b="0" i="0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Deffuant</a:t>
            </a:r>
            <a:r>
              <a:rPr lang="en-US" sz="14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model. </a:t>
            </a:r>
            <a:r>
              <a:rPr lang="en-US" sz="1400" b="0" i="1" dirty="0" err="1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Physica</a:t>
            </a:r>
            <a:r>
              <a:rPr lang="en-US" sz="1400" b="0" i="1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 A: Statistical Mechanics and its Applications</a:t>
            </a:r>
            <a:r>
              <a:rPr lang="en-US" sz="14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606</a:t>
            </a:r>
            <a:r>
              <a:rPr lang="en-US" sz="14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, 127993.</a:t>
            </a:r>
            <a:endParaRPr lang="de-CH" sz="1400" dirty="0">
              <a:solidFill>
                <a:schemeClr val="bg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C6AE8A-AAD5-4531-95CB-13833AFBFC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90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139509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9F2D1-7351-1C0B-BEC8-861D6C19D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Multiple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94CB7-4D56-EC78-956F-826F0A11DE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91</a:t>
            </a:fld>
            <a:endParaRPr lang="it-IT" dirty="0"/>
          </a:p>
        </p:txBody>
      </p:sp>
      <p:sp>
        <p:nvSpPr>
          <p:cNvPr id="5" name="AutoShape 2" descr="Figure">
            <a:extLst>
              <a:ext uri="{FF2B5EF4-FFF2-40B4-BE49-F238E27FC236}">
                <a16:creationId xmlns:a16="http://schemas.microsoft.com/office/drawing/2014/main" id="{01E167A3-7D5D-5B3D-F94D-B128CE7DC2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DFDD62CC-CD19-4D90-A724-74DDECD2A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05" y="1515986"/>
            <a:ext cx="4825570" cy="4383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54617BF-DBE2-0FBD-081A-65E64423777D}"/>
              </a:ext>
            </a:extLst>
          </p:cNvPr>
          <p:cNvSpPr txBox="1"/>
          <p:nvPr/>
        </p:nvSpPr>
        <p:spPr>
          <a:xfrm>
            <a:off x="6096000" y="1819922"/>
            <a:ext cx="45394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accent1"/>
                </a:solidFill>
              </a:rPr>
              <a:t>All</a:t>
            </a:r>
            <a:r>
              <a:rPr lang="it-IT" dirty="0">
                <a:solidFill>
                  <a:schemeClr val="accent1"/>
                </a:solidFill>
              </a:rPr>
              <a:t> data are from the </a:t>
            </a:r>
            <a:r>
              <a:rPr lang="it-IT" dirty="0" err="1">
                <a:solidFill>
                  <a:schemeClr val="accent1"/>
                </a:solidFill>
              </a:rPr>
              <a:t>same</a:t>
            </a:r>
            <a:r>
              <a:rPr lang="it-IT" dirty="0">
                <a:solidFill>
                  <a:schemeClr val="accent1"/>
                </a:solidFill>
              </a:rPr>
              <a:t> dataset</a:t>
            </a:r>
          </a:p>
          <a:p>
            <a:r>
              <a:rPr lang="it-IT" dirty="0">
                <a:solidFill>
                  <a:schemeClr val="accent1"/>
                </a:solidFill>
              </a:rPr>
              <a:t>(Wellcome Global Monitor 2018)</a:t>
            </a:r>
          </a:p>
        </p:txBody>
      </p:sp>
    </p:spTree>
    <p:extLst>
      <p:ext uri="{BB962C8B-B14F-4D97-AF65-F5344CB8AC3E}">
        <p14:creationId xmlns:p14="http://schemas.microsoft.com/office/powerpoint/2010/main" val="389480216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61094-D4B5-4F22-9BCC-730A96CA6A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Similar</a:t>
            </a:r>
            <a:r>
              <a:rPr lang="it-IT" dirty="0"/>
              <a:t> study for HK models</a:t>
            </a:r>
            <a:endParaRPr lang="de-CH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DD8D1E-2894-4889-88FD-6A76C3DA2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460" y="1527078"/>
            <a:ext cx="5729214" cy="3941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2D7ECC-2624-4FC9-8292-0CF54EB85B6C}"/>
              </a:ext>
            </a:extLst>
          </p:cNvPr>
          <p:cNvSpPr txBox="1"/>
          <p:nvPr/>
        </p:nvSpPr>
        <p:spPr>
          <a:xfrm>
            <a:off x="1348352" y="5770931"/>
            <a:ext cx="1074807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Carpentras, D., &amp; Quayle, M. (2022 In press). The psychometric house-of-mirrors: the effect of measurement distortions on agent-based models’ predictions. </a:t>
            </a:r>
            <a:r>
              <a:rPr lang="en-US" sz="1400" b="0" i="1" dirty="0">
                <a:solidFill>
                  <a:schemeClr val="bg2"/>
                </a:solidFill>
                <a:effectLst/>
                <a:latin typeface="Arial" panose="020B0604020202020204" pitchFamily="34" charset="0"/>
              </a:rPr>
              <a:t>International Journal of Social Research Methodology IJSRM</a:t>
            </a:r>
            <a:endParaRPr lang="de-CH" sz="1400" dirty="0">
              <a:solidFill>
                <a:schemeClr val="bg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DED643-F300-47E9-BBB3-DAF5201E3D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92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49547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F0026-95D8-F5C2-2B4D-94AF15892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40155"/>
            <a:ext cx="10515600" cy="1325563"/>
          </a:xfrm>
        </p:spPr>
        <p:txBody>
          <a:bodyPr/>
          <a:lstStyle/>
          <a:p>
            <a:pPr algn="ctr"/>
            <a:r>
              <a:rPr lang="it-IT" dirty="0">
                <a:solidFill>
                  <a:schemeClr val="accent5"/>
                </a:solidFill>
              </a:rPr>
              <a:t>Special: Model </a:t>
            </a:r>
            <a:r>
              <a:rPr lang="it-IT" dirty="0" err="1">
                <a:solidFill>
                  <a:schemeClr val="accent5"/>
                </a:solidFill>
              </a:rPr>
              <a:t>analysis</a:t>
            </a:r>
            <a:endParaRPr lang="it-IT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3121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6C047-5B66-1071-F6D1-3F3F4B944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Calibration</a:t>
            </a:r>
            <a:r>
              <a:rPr lang="it-IT" dirty="0"/>
              <a:t> and </a:t>
            </a:r>
            <a:r>
              <a:rPr lang="it-IT" dirty="0" err="1"/>
              <a:t>validation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94C689-1C16-B471-26E0-4E209B058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2BF8A3-AECE-537C-8E1A-9D0B95894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0AF4FEF-FC36-4B8A-B667-5AE26BB97B8C}" type="slidenum">
              <a:rPr lang="it-IT" smtClean="0"/>
              <a:pPr/>
              <a:t>94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17869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EFB0C-A1F3-D759-2CDE-270C2F439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Why</a:t>
            </a:r>
            <a:r>
              <a:rPr lang="it-IT" dirty="0"/>
              <a:t> do you make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71AB7-D318-D352-94BA-0E9BDE8F2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For </a:t>
            </a:r>
            <a:r>
              <a:rPr lang="it-IT" dirty="0" err="1"/>
              <a:t>fun</a:t>
            </a:r>
            <a:r>
              <a:rPr lang="it-IT" dirty="0"/>
              <a:t>?</a:t>
            </a:r>
          </a:p>
          <a:p>
            <a:pPr lvl="1"/>
            <a:r>
              <a:rPr lang="it-IT" dirty="0"/>
              <a:t>Play / </a:t>
            </a:r>
            <a:r>
              <a:rPr lang="it-IT" dirty="0" err="1"/>
              <a:t>discover</a:t>
            </a:r>
            <a:r>
              <a:rPr lang="it-IT" dirty="0"/>
              <a:t> [abstract model]</a:t>
            </a:r>
          </a:p>
          <a:p>
            <a:pPr lvl="1"/>
            <a:endParaRPr lang="it-IT" dirty="0"/>
          </a:p>
          <a:p>
            <a:r>
              <a:rPr lang="it-IT" dirty="0"/>
              <a:t>For </a:t>
            </a:r>
            <a:r>
              <a:rPr lang="it-IT" dirty="0" err="1"/>
              <a:t>explaining</a:t>
            </a:r>
            <a:r>
              <a:rPr lang="it-IT" dirty="0"/>
              <a:t> </a:t>
            </a:r>
            <a:r>
              <a:rPr lang="it-IT" dirty="0" err="1"/>
              <a:t>how</a:t>
            </a:r>
            <a:r>
              <a:rPr lang="it-IT" dirty="0"/>
              <a:t> the world works?</a:t>
            </a:r>
          </a:p>
          <a:p>
            <a:pPr lvl="1"/>
            <a:r>
              <a:rPr lang="it-IT" dirty="0" err="1"/>
              <a:t>Emergent</a:t>
            </a:r>
            <a:r>
              <a:rPr lang="it-IT" dirty="0"/>
              <a:t> </a:t>
            </a:r>
            <a:r>
              <a:rPr lang="it-IT" dirty="0" err="1"/>
              <a:t>phenomena</a:t>
            </a:r>
            <a:r>
              <a:rPr lang="it-IT" dirty="0"/>
              <a:t> [abstract model + </a:t>
            </a:r>
            <a:r>
              <a:rPr lang="it-IT" dirty="0" err="1"/>
              <a:t>stylized</a:t>
            </a:r>
            <a:r>
              <a:rPr lang="it-IT" dirty="0"/>
              <a:t> </a:t>
            </a:r>
            <a:r>
              <a:rPr lang="it-IT" dirty="0" err="1"/>
              <a:t>facts</a:t>
            </a:r>
            <a:r>
              <a:rPr lang="it-IT" dirty="0"/>
              <a:t>]</a:t>
            </a:r>
          </a:p>
          <a:p>
            <a:pPr lvl="1"/>
            <a:endParaRPr lang="it-IT" dirty="0"/>
          </a:p>
          <a:p>
            <a:r>
              <a:rPr lang="it-IT" dirty="0"/>
              <a:t>For making </a:t>
            </a:r>
            <a:r>
              <a:rPr lang="it-IT" dirty="0" err="1"/>
              <a:t>predictions</a:t>
            </a:r>
            <a:r>
              <a:rPr lang="it-IT" dirty="0"/>
              <a:t>? For </a:t>
            </a:r>
            <a:r>
              <a:rPr lang="it-IT" dirty="0" err="1"/>
              <a:t>optimization</a:t>
            </a:r>
            <a:r>
              <a:rPr lang="it-IT" dirty="0"/>
              <a:t>? Or for </a:t>
            </a:r>
            <a:r>
              <a:rPr lang="it-IT" dirty="0" err="1"/>
              <a:t>finding</a:t>
            </a:r>
            <a:r>
              <a:rPr lang="it-IT" dirty="0"/>
              <a:t> </a:t>
            </a:r>
            <a:r>
              <a:rPr lang="it-IT" dirty="0" err="1"/>
              <a:t>solutions</a:t>
            </a:r>
            <a:r>
              <a:rPr lang="it-IT" dirty="0"/>
              <a:t>?</a:t>
            </a:r>
          </a:p>
          <a:p>
            <a:pPr lvl="1"/>
            <a:r>
              <a:rPr lang="it-IT" dirty="0"/>
              <a:t>[Good </a:t>
            </a:r>
            <a:r>
              <a:rPr lang="it-IT" dirty="0" err="1"/>
              <a:t>relationship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model and reality]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DB033A-7A1C-7F5C-EF00-5FAA71FDFBB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DEBA8E-95E1-D3F2-ABC0-4ABB15D4E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222" y="5332982"/>
            <a:ext cx="2487987" cy="9789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285993-319C-F1E1-9573-F728E58CD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902" y="1859049"/>
            <a:ext cx="1312908" cy="113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400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FD2C-A7AE-4CFC-A38A-5E84B7448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Model’s</a:t>
            </a:r>
            <a:r>
              <a:rPr lang="it-IT" dirty="0"/>
              <a:t> </a:t>
            </a:r>
            <a:r>
              <a:rPr lang="it-IT" dirty="0" err="1"/>
              <a:t>properties</a:t>
            </a:r>
            <a:endParaRPr lang="de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49CC1-D49A-4E40-A45C-C0BEE0BDD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 err="1"/>
              <a:t>Parameters</a:t>
            </a:r>
            <a:r>
              <a:rPr lang="it-IT" dirty="0"/>
              <a:t> &amp; </a:t>
            </a:r>
            <a:r>
              <a:rPr lang="it-IT" dirty="0" err="1"/>
              <a:t>variables</a:t>
            </a:r>
            <a:endParaRPr lang="it-IT" dirty="0"/>
          </a:p>
          <a:p>
            <a:pPr lvl="1"/>
            <a:r>
              <a:rPr lang="it-IT" dirty="0" err="1"/>
              <a:t>Initialization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  <a:p>
            <a:pPr lvl="1"/>
            <a:r>
              <a:rPr lang="it-IT" dirty="0" err="1"/>
              <a:t>Static</a:t>
            </a:r>
            <a:r>
              <a:rPr lang="it-IT" dirty="0"/>
              <a:t> </a:t>
            </a:r>
            <a:r>
              <a:rPr lang="it-IT" dirty="0" err="1"/>
              <a:t>parameters</a:t>
            </a:r>
            <a:endParaRPr lang="it-IT" dirty="0"/>
          </a:p>
          <a:p>
            <a:pPr lvl="1"/>
            <a:r>
              <a:rPr lang="it-IT" dirty="0" err="1"/>
              <a:t>Variables</a:t>
            </a:r>
            <a:r>
              <a:rPr lang="it-IT" dirty="0"/>
              <a:t> (time)</a:t>
            </a:r>
          </a:p>
          <a:p>
            <a:pPr lvl="1"/>
            <a:endParaRPr lang="it-IT" dirty="0"/>
          </a:p>
          <a:p>
            <a:r>
              <a:rPr lang="it-IT" dirty="0"/>
              <a:t>Rules</a:t>
            </a:r>
          </a:p>
          <a:p>
            <a:pPr lvl="1"/>
            <a:r>
              <a:rPr lang="it-IT" dirty="0"/>
              <a:t>How agents </a:t>
            </a:r>
            <a:r>
              <a:rPr lang="it-IT" dirty="0" err="1"/>
              <a:t>interact</a:t>
            </a:r>
            <a:endParaRPr lang="it-IT" dirty="0"/>
          </a:p>
          <a:p>
            <a:pPr lvl="1"/>
            <a:r>
              <a:rPr lang="it-IT" dirty="0"/>
              <a:t>How the </a:t>
            </a:r>
            <a:r>
              <a:rPr lang="it-IT" dirty="0" err="1"/>
              <a:t>environment</a:t>
            </a:r>
            <a:r>
              <a:rPr lang="it-IT" dirty="0"/>
              <a:t> </a:t>
            </a:r>
            <a:r>
              <a:rPr lang="it-IT" dirty="0" err="1"/>
              <a:t>respond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Outcomes</a:t>
            </a:r>
            <a:endParaRPr lang="it-IT" dirty="0"/>
          </a:p>
          <a:p>
            <a:pPr lvl="1"/>
            <a:r>
              <a:rPr lang="it-IT" dirty="0" err="1"/>
              <a:t>Final</a:t>
            </a:r>
            <a:r>
              <a:rPr lang="it-IT" dirty="0"/>
              <a:t> state of the system</a:t>
            </a:r>
          </a:p>
          <a:p>
            <a:pPr lvl="1"/>
            <a:r>
              <a:rPr lang="it-IT" dirty="0" err="1"/>
              <a:t>Measurables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3F6321-78B6-4CA0-A81F-849D8A89A4C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679207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957E7-5E71-EE37-0B9B-28A79A2CA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Three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types</a:t>
            </a:r>
            <a:r>
              <a:rPr lang="it-IT" dirty="0"/>
              <a:t> of </a:t>
            </a:r>
            <a:r>
              <a:rPr lang="it-IT" dirty="0" err="1"/>
              <a:t>analysis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4D81A-8580-A24F-CA6A-1DA4B3F17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Sensitivity</a:t>
            </a:r>
            <a:r>
              <a:rPr lang="it-IT" dirty="0"/>
              <a:t> </a:t>
            </a:r>
            <a:r>
              <a:rPr lang="it-IT" dirty="0" err="1"/>
              <a:t>analysis</a:t>
            </a:r>
            <a:endParaRPr lang="it-IT" dirty="0"/>
          </a:p>
          <a:p>
            <a:r>
              <a:rPr lang="it-IT" dirty="0" err="1"/>
              <a:t>Calibration</a:t>
            </a:r>
            <a:endParaRPr lang="it-IT" dirty="0"/>
          </a:p>
          <a:p>
            <a:r>
              <a:rPr lang="it-IT" dirty="0" err="1"/>
              <a:t>Validation</a:t>
            </a:r>
            <a:endParaRPr lang="it-IT" dirty="0"/>
          </a:p>
          <a:p>
            <a:pPr marL="0" indent="0">
              <a:buNone/>
            </a:pPr>
            <a:endParaRPr lang="it-IT" dirty="0"/>
          </a:p>
          <a:p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713D29-3D60-D332-BF33-E64C9470CD3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5832140" y="6345324"/>
            <a:ext cx="1944216" cy="35123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r">
              <a:defRPr/>
            </a:pPr>
            <a:r>
              <a:rPr lang="de-DE"/>
              <a:t>Dino Carpentras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766740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B719A-B9E7-462B-9382-5EEC9A00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General </a:t>
            </a:r>
            <a:r>
              <a:rPr lang="de-CH" dirty="0" err="1"/>
              <a:t>scheme</a:t>
            </a:r>
            <a:endParaRPr lang="de-C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8E7662-F120-4AFC-B72B-B7274483D7A5}"/>
              </a:ext>
            </a:extLst>
          </p:cNvPr>
          <p:cNvSpPr/>
          <p:nvPr/>
        </p:nvSpPr>
        <p:spPr>
          <a:xfrm>
            <a:off x="4943872" y="2898224"/>
            <a:ext cx="1836204" cy="12961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Model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6734FE-C4EF-4B91-87D2-2BEB8207C85A}"/>
              </a:ext>
            </a:extLst>
          </p:cNvPr>
          <p:cNvSpPr/>
          <p:nvPr/>
        </p:nvSpPr>
        <p:spPr>
          <a:xfrm>
            <a:off x="3071664" y="2504959"/>
            <a:ext cx="792088" cy="58714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p1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081F38-19C4-46A5-BFFB-B8013223C99F}"/>
              </a:ext>
            </a:extLst>
          </p:cNvPr>
          <p:cNvSpPr/>
          <p:nvPr/>
        </p:nvSpPr>
        <p:spPr>
          <a:xfrm>
            <a:off x="3071664" y="3252724"/>
            <a:ext cx="792088" cy="58714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p2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CE1814-AF13-40C2-AF2C-2526F7ED1188}"/>
              </a:ext>
            </a:extLst>
          </p:cNvPr>
          <p:cNvSpPr/>
          <p:nvPr/>
        </p:nvSpPr>
        <p:spPr>
          <a:xfrm>
            <a:off x="3071664" y="4084966"/>
            <a:ext cx="792088" cy="58714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p3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7CE8F4D-57D5-4EB9-89A7-0CADF0A9086D}"/>
              </a:ext>
            </a:extLst>
          </p:cNvPr>
          <p:cNvSpPr/>
          <p:nvPr/>
        </p:nvSpPr>
        <p:spPr>
          <a:xfrm>
            <a:off x="4187788" y="3374595"/>
            <a:ext cx="612068" cy="36004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3202B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B66F028-9EB5-48B9-9A5C-B3ECDABF315F}"/>
              </a:ext>
            </a:extLst>
          </p:cNvPr>
          <p:cNvSpPr/>
          <p:nvPr/>
        </p:nvSpPr>
        <p:spPr>
          <a:xfrm>
            <a:off x="7077726" y="3346975"/>
            <a:ext cx="612068" cy="36004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3202B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BE6B4C-2A7F-47B8-855F-4192D415E33C}"/>
              </a:ext>
            </a:extLst>
          </p:cNvPr>
          <p:cNvSpPr/>
          <p:nvPr/>
        </p:nvSpPr>
        <p:spPr>
          <a:xfrm>
            <a:off x="7987444" y="3233423"/>
            <a:ext cx="936104" cy="58714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 err="1">
                <a:solidFill>
                  <a:srgbClr val="13202B"/>
                </a:solidFill>
              </a:rPr>
              <a:t>output</a:t>
            </a:r>
            <a:endParaRPr lang="de-CH" sz="1400" dirty="0">
              <a:solidFill>
                <a:srgbClr val="132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1829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B719A-B9E7-462B-9382-5EEC9A004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Sensitivity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E8E7662-F120-4AFC-B72B-B7274483D7A5}"/>
              </a:ext>
            </a:extLst>
          </p:cNvPr>
          <p:cNvSpPr/>
          <p:nvPr/>
        </p:nvSpPr>
        <p:spPr>
          <a:xfrm>
            <a:off x="5087888" y="2698903"/>
            <a:ext cx="1836204" cy="129614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Model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6734FE-C4EF-4B91-87D2-2BEB8207C85A}"/>
              </a:ext>
            </a:extLst>
          </p:cNvPr>
          <p:cNvSpPr/>
          <p:nvPr/>
        </p:nvSpPr>
        <p:spPr>
          <a:xfrm>
            <a:off x="3215680" y="2305638"/>
            <a:ext cx="792088" cy="58714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p1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081F38-19C4-46A5-BFFB-B8013223C99F}"/>
              </a:ext>
            </a:extLst>
          </p:cNvPr>
          <p:cNvSpPr/>
          <p:nvPr/>
        </p:nvSpPr>
        <p:spPr>
          <a:xfrm>
            <a:off x="3215680" y="3053403"/>
            <a:ext cx="792088" cy="58714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p2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CE1814-AF13-40C2-AF2C-2526F7ED1188}"/>
              </a:ext>
            </a:extLst>
          </p:cNvPr>
          <p:cNvSpPr/>
          <p:nvPr/>
        </p:nvSpPr>
        <p:spPr>
          <a:xfrm>
            <a:off x="3215680" y="3885645"/>
            <a:ext cx="792088" cy="587144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>
                <a:solidFill>
                  <a:srgbClr val="13202B"/>
                </a:solidFill>
              </a:rPr>
              <a:t>p3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7CE8F4D-57D5-4EB9-89A7-0CADF0A9086D}"/>
              </a:ext>
            </a:extLst>
          </p:cNvPr>
          <p:cNvSpPr/>
          <p:nvPr/>
        </p:nvSpPr>
        <p:spPr>
          <a:xfrm>
            <a:off x="4331804" y="3175274"/>
            <a:ext cx="612068" cy="36004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3202B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B66F028-9EB5-48B9-9A5C-B3ECDABF315F}"/>
              </a:ext>
            </a:extLst>
          </p:cNvPr>
          <p:cNvSpPr/>
          <p:nvPr/>
        </p:nvSpPr>
        <p:spPr>
          <a:xfrm>
            <a:off x="7221742" y="3147654"/>
            <a:ext cx="612068" cy="36004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rgbClr val="13202B"/>
              </a:solidFill>
            </a:endParaRPr>
          </a:p>
        </p:txBody>
      </p:sp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7EECE859-EDEF-4592-BA4C-5CFB536298BA}"/>
              </a:ext>
            </a:extLst>
          </p:cNvPr>
          <p:cNvSpPr/>
          <p:nvPr/>
        </p:nvSpPr>
        <p:spPr>
          <a:xfrm>
            <a:off x="3628819" y="4779966"/>
            <a:ext cx="5076564" cy="1143000"/>
          </a:xfrm>
          <a:prstGeom prst="curved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1D6A42-3362-414E-988C-396BDC36D097}"/>
              </a:ext>
            </a:extLst>
          </p:cNvPr>
          <p:cNvSpPr/>
          <p:nvPr/>
        </p:nvSpPr>
        <p:spPr>
          <a:xfrm>
            <a:off x="8131460" y="3007982"/>
            <a:ext cx="936104" cy="587144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 err="1">
                <a:solidFill>
                  <a:srgbClr val="13202B"/>
                </a:solidFill>
              </a:rPr>
              <a:t>output</a:t>
            </a:r>
            <a:endParaRPr lang="de-CH" sz="1400" dirty="0">
              <a:solidFill>
                <a:srgbClr val="13202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041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ino Dark 1">
      <a:dk1>
        <a:srgbClr val="1C2C3C"/>
      </a:dk1>
      <a:lt1>
        <a:srgbClr val="60AC90"/>
      </a:lt1>
      <a:dk2>
        <a:srgbClr val="44546A"/>
      </a:dk2>
      <a:lt2>
        <a:srgbClr val="BEC3C3"/>
      </a:lt2>
      <a:accent1>
        <a:srgbClr val="FF0000"/>
      </a:accent1>
      <a:accent2>
        <a:srgbClr val="C00000"/>
      </a:accent2>
      <a:accent3>
        <a:srgbClr val="9A4E54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3536</Words>
  <Application>Microsoft Office PowerPoint</Application>
  <PresentationFormat>Widescreen</PresentationFormat>
  <Paragraphs>907</Paragraphs>
  <Slides>177</Slides>
  <Notes>5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177</vt:i4>
      </vt:variant>
    </vt:vector>
  </HeadingPairs>
  <TitlesOfParts>
    <vt:vector size="185" baseType="lpstr">
      <vt:lpstr>-apple-system</vt:lpstr>
      <vt:lpstr>Arial</vt:lpstr>
      <vt:lpstr>Calibri</vt:lpstr>
      <vt:lpstr>Calibri Light</vt:lpstr>
      <vt:lpstr>Cambria Math</vt:lpstr>
      <vt:lpstr>Courier New</vt:lpstr>
      <vt:lpstr>Noto Serif</vt:lpstr>
      <vt:lpstr>Office Theme</vt:lpstr>
      <vt:lpstr>Teaser</vt:lpstr>
      <vt:lpstr>How to test psychological models…</vt:lpstr>
      <vt:lpstr>How to test psychological models…</vt:lpstr>
      <vt:lpstr>Fancy buzzwords</vt:lpstr>
      <vt:lpstr>PowerPoint Presentation</vt:lpstr>
      <vt:lpstr>PowerPoint Presentation</vt:lpstr>
      <vt:lpstr>About me</vt:lpstr>
      <vt:lpstr>About me</vt:lpstr>
      <vt:lpstr>About me</vt:lpstr>
      <vt:lpstr>Today’s presentation</vt:lpstr>
      <vt:lpstr>Why complex systems?</vt:lpstr>
      <vt:lpstr>Some questions</vt:lpstr>
      <vt:lpstr>Do we really need a new modeling approach?</vt:lpstr>
      <vt:lpstr>Modeling in the social sciences</vt:lpstr>
      <vt:lpstr>Modeling in physics</vt:lpstr>
      <vt:lpstr>Is physics better than psych?</vt:lpstr>
      <vt:lpstr>Models are not the real world</vt:lpstr>
      <vt:lpstr>The right level of abstraction</vt:lpstr>
      <vt:lpstr>Level 2</vt:lpstr>
      <vt:lpstr>Level 1</vt:lpstr>
      <vt:lpstr>Level 3</vt:lpstr>
      <vt:lpstr>Which one is the correct one?</vt:lpstr>
      <vt:lpstr>Complex systems</vt:lpstr>
      <vt:lpstr>PowerPoint Presentation</vt:lpstr>
      <vt:lpstr>Complex systems intro</vt:lpstr>
      <vt:lpstr>The properties of complex systems</vt:lpstr>
      <vt:lpstr>Complex systems</vt:lpstr>
      <vt:lpstr>Emergence</vt:lpstr>
      <vt:lpstr>Loops</vt:lpstr>
      <vt:lpstr>Amplification</vt:lpstr>
      <vt:lpstr>Chaos theory</vt:lpstr>
      <vt:lpstr>PowerPoint Presentation</vt:lpstr>
      <vt:lpstr>Stability to perturbations</vt:lpstr>
      <vt:lpstr>What is the best strategy?</vt:lpstr>
      <vt:lpstr>Two main approaches</vt:lpstr>
      <vt:lpstr>The dark side of complexity</vt:lpstr>
      <vt:lpstr>ABM intro</vt:lpstr>
      <vt:lpstr>Basics of ABM</vt:lpstr>
      <vt:lpstr>Videogames</vt:lpstr>
      <vt:lpstr>Differences</vt:lpstr>
      <vt:lpstr>ABM, Learning, automata</vt:lpstr>
      <vt:lpstr>Automata</vt:lpstr>
      <vt:lpstr>Conway’s game of life</vt:lpstr>
      <vt:lpstr>ABM</vt:lpstr>
      <vt:lpstr>Learning</vt:lpstr>
      <vt:lpstr>What is the goal in many social systems?</vt:lpstr>
      <vt:lpstr>Another confusing term</vt:lpstr>
      <vt:lpstr>Other popular approaches</vt:lpstr>
      <vt:lpstr>More in depth</vt:lpstr>
      <vt:lpstr>Math modelling</vt:lpstr>
      <vt:lpstr>ABM -&gt; ABS</vt:lpstr>
      <vt:lpstr>Agents</vt:lpstr>
      <vt:lpstr>Space</vt:lpstr>
      <vt:lpstr>Time</vt:lpstr>
      <vt:lpstr>Synch Vs asynch</vt:lpstr>
      <vt:lpstr>Randomness</vt:lpstr>
      <vt:lpstr>Dependent &amp; independent variables?</vt:lpstr>
      <vt:lpstr>Example</vt:lpstr>
      <vt:lpstr>An alternative to language-based models</vt:lpstr>
      <vt:lpstr>The Deffuant model</vt:lpstr>
      <vt:lpstr>Visualization: interaction cases</vt:lpstr>
      <vt:lpstr>Visualization: interaction</vt:lpstr>
      <vt:lpstr>Results: single culture</vt:lpstr>
      <vt:lpstr>Results: Diversity of opinions</vt:lpstr>
      <vt:lpstr>Another version</vt:lpstr>
      <vt:lpstr>Another version</vt:lpstr>
      <vt:lpstr>PowerPoint Presentation</vt:lpstr>
      <vt:lpstr>Another version</vt:lpstr>
      <vt:lpstr>Respect to language-based models</vt:lpstr>
      <vt:lpstr>Technical info</vt:lpstr>
      <vt:lpstr>Modeling approaces</vt:lpstr>
      <vt:lpstr>Representative agent approach</vt:lpstr>
      <vt:lpstr>ABMs are about interactions!</vt:lpstr>
      <vt:lpstr>Special: psychometrics</vt:lpstr>
      <vt:lpstr>Impact of psychometrics</vt:lpstr>
      <vt:lpstr>Psychometric measurements are ordinal</vt:lpstr>
      <vt:lpstr>How to use ordinal scales with interval models</vt:lpstr>
      <vt:lpstr>Which one is the Deffuant model?</vt:lpstr>
      <vt:lpstr>A perfect Deffuant dynamics</vt:lpstr>
      <vt:lpstr>PowerPoint Presentation</vt:lpstr>
      <vt:lpstr>PowerPoint Presentation</vt:lpstr>
      <vt:lpstr>The models</vt:lpstr>
      <vt:lpstr>Example of equivalence</vt:lpstr>
      <vt:lpstr>Models equivalence</vt:lpstr>
      <vt:lpstr>When they look different</vt:lpstr>
      <vt:lpstr>Models equivalence</vt:lpstr>
      <vt:lpstr>Naive use of models</vt:lpstr>
      <vt:lpstr>More in depth</vt:lpstr>
      <vt:lpstr>In formula</vt:lpstr>
      <vt:lpstr>Predictions</vt:lpstr>
      <vt:lpstr>Multiple models</vt:lpstr>
      <vt:lpstr>Similar study for HK models</vt:lpstr>
      <vt:lpstr>Special: Model analysis</vt:lpstr>
      <vt:lpstr>Calibration and validation</vt:lpstr>
      <vt:lpstr>Why do you make model?</vt:lpstr>
      <vt:lpstr>Model’s properties</vt:lpstr>
      <vt:lpstr>Three main types of analysis</vt:lpstr>
      <vt:lpstr>General scheme</vt:lpstr>
      <vt:lpstr>Sensitivity analysis</vt:lpstr>
      <vt:lpstr>Calibration</vt:lpstr>
      <vt:lpstr>Validation</vt:lpstr>
      <vt:lpstr>General problems</vt:lpstr>
      <vt:lpstr>Main problem</vt:lpstr>
      <vt:lpstr>Non-linearity</vt:lpstr>
      <vt:lpstr>«Ghost in the model»</vt:lpstr>
      <vt:lpstr>PowerPoint Presentation</vt:lpstr>
      <vt:lpstr>Why not jumping to measures? </vt:lpstr>
      <vt:lpstr>Example: 13 similar datasets…</vt:lpstr>
      <vt:lpstr>Datasaurus’ dozen</vt:lpstr>
      <vt:lpstr>Why exploring/playing with the model?</vt:lpstr>
      <vt:lpstr>Playing with ABMs (for understanding)</vt:lpstr>
      <vt:lpstr>More formally as «verification»</vt:lpstr>
      <vt:lpstr>What is an artifact?</vt:lpstr>
      <vt:lpstr>What is an artifact?</vt:lpstr>
      <vt:lpstr>Example</vt:lpstr>
      <vt:lpstr>PowerPoint Presentation</vt:lpstr>
      <vt:lpstr>PowerPoint Presentation</vt:lpstr>
      <vt:lpstr>Example: the Ising model</vt:lpstr>
      <vt:lpstr>Example: the Ising model</vt:lpstr>
      <vt:lpstr>Types of artifacts</vt:lpstr>
      <vt:lpstr>Measurement artifacts</vt:lpstr>
      <vt:lpstr>Measurement artifacts</vt:lpstr>
      <vt:lpstr>General guidelines</vt:lpstr>
      <vt:lpstr>Validation</vt:lpstr>
      <vt:lpstr>What is validation?</vt:lpstr>
      <vt:lpstr>What is validation?</vt:lpstr>
      <vt:lpstr>Problems with the term</vt:lpstr>
      <vt:lpstr>Exmple: how the term «validation» is used</vt:lpstr>
      <vt:lpstr>Face validation</vt:lpstr>
      <vt:lpstr>Validation of the micro dynamics rule</vt:lpstr>
      <vt:lpstr>Example: checking result on multiple models</vt:lpstr>
      <vt:lpstr>«classic» validation</vt:lpstr>
      <vt:lpstr>Why do we need validation?</vt:lpstr>
      <vt:lpstr>Calibration</vt:lpstr>
      <vt:lpstr>Example: data fitting</vt:lpstr>
      <vt:lpstr>Fitting functions</vt:lpstr>
      <vt:lpstr>Degree 2</vt:lpstr>
      <vt:lpstr>Degree 8</vt:lpstr>
      <vt:lpstr>Degree 15</vt:lpstr>
      <vt:lpstr>Whic one is the best?</vt:lpstr>
      <vt:lpstr>Degree 2</vt:lpstr>
      <vt:lpstr>Degree 8</vt:lpstr>
      <vt:lpstr>Degree 15</vt:lpstr>
      <vt:lpstr>Difference</vt:lpstr>
      <vt:lpstr>Validation + calibration</vt:lpstr>
      <vt:lpstr>Problem of changing units</vt:lpstr>
      <vt:lpstr>Types of claims</vt:lpstr>
      <vt:lpstr>Bad claims</vt:lpstr>
      <vt:lpstr>What you can say</vt:lpstr>
      <vt:lpstr>Sensitivity analysis</vt:lpstr>
      <vt:lpstr>Emergence</vt:lpstr>
      <vt:lpstr>Claim to disprof</vt:lpstr>
      <vt:lpstr>Examples: Deffuant &amp; Schelling’s models</vt:lpstr>
      <vt:lpstr>Calibrated model</vt:lpstr>
      <vt:lpstr>Validated model</vt:lpstr>
      <vt:lpstr>In the social sciences</vt:lpstr>
      <vt:lpstr>In the social sciences</vt:lpstr>
      <vt:lpstr>In the social sciences</vt:lpstr>
      <vt:lpstr>Why multiple ABMs?</vt:lpstr>
      <vt:lpstr>Take home messages</vt:lpstr>
      <vt:lpstr> Application: the study of vaccine-related opinons </vt:lpstr>
      <vt:lpstr>Analysis of vaccine-related attitudes</vt:lpstr>
      <vt:lpstr>Analysis of vaccine-related attitudes</vt:lpstr>
      <vt:lpstr>Analysis of vaccine-related attitudes</vt:lpstr>
      <vt:lpstr>Analysis of vaccine-related attitudes</vt:lpstr>
      <vt:lpstr>Verification</vt:lpstr>
      <vt:lpstr>The paradox of vaccination</vt:lpstr>
      <vt:lpstr>Social influence interpretation</vt:lpstr>
      <vt:lpstr>Is it true?</vt:lpstr>
      <vt:lpstr>Simulations</vt:lpstr>
      <vt:lpstr>Simulations</vt:lpstr>
      <vt:lpstr>Simulations</vt:lpstr>
      <vt:lpstr>Is it true?</vt:lpstr>
      <vt:lpstr>Distance vs final position</vt:lpstr>
      <vt:lpstr>Policy making implication</vt:lpstr>
      <vt:lpstr>Policy making implication</vt:lpstr>
      <vt:lpstr>Blind optimization of trust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Dino Carpentras</dc:creator>
  <cp:lastModifiedBy>Carpentras  Dino</cp:lastModifiedBy>
  <cp:revision>208</cp:revision>
  <dcterms:created xsi:type="dcterms:W3CDTF">2020-06-24T12:23:12Z</dcterms:created>
  <dcterms:modified xsi:type="dcterms:W3CDTF">2023-04-10T18:26:48Z</dcterms:modified>
</cp:coreProperties>
</file>